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7" r:id="rId2"/>
    <p:sldId id="260" r:id="rId3"/>
    <p:sldId id="264" r:id="rId4"/>
    <p:sldId id="265" r:id="rId5"/>
    <p:sldId id="270" r:id="rId6"/>
    <p:sldId id="278" r:id="rId7"/>
    <p:sldId id="284" r:id="rId8"/>
    <p:sldId id="285"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hnson Nadar" initials="JN" lastIdx="1" clrIdx="0">
    <p:extLst>
      <p:ext uri="{19B8F6BF-5375-455C-9EA6-DF929625EA0E}">
        <p15:presenceInfo xmlns:p15="http://schemas.microsoft.com/office/powerpoint/2012/main" userId="daa3b66e357bebf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2" d="100"/>
          <a:sy n="62" d="100"/>
        </p:scale>
        <p:origin x="82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0BBB84-FDD6-4150-9FE1-CA03ACB6FE6A}" type="datetimeFigureOut">
              <a:rPr lang="en-IN" smtClean="0"/>
              <a:t>06-10-2024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E7B244-0D0E-4A3B-94C0-FC7CF0B96923}" type="slidenum">
              <a:rPr lang="en-IN" smtClean="0"/>
              <a:t>‹#›</a:t>
            </a:fld>
            <a:endParaRPr lang="en-IN"/>
          </a:p>
        </p:txBody>
      </p:sp>
    </p:spTree>
    <p:extLst>
      <p:ext uri="{BB962C8B-B14F-4D97-AF65-F5344CB8AC3E}">
        <p14:creationId xmlns:p14="http://schemas.microsoft.com/office/powerpoint/2010/main" val="3355557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591F8-B313-B7F9-C492-AB0C50992D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4C141D2-0504-5794-DD11-0787C9609E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3BC2A55-938F-D678-E78E-DD6108F37CE9}"/>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5" name="Footer Placeholder 4">
            <a:extLst>
              <a:ext uri="{FF2B5EF4-FFF2-40B4-BE49-F238E27FC236}">
                <a16:creationId xmlns:a16="http://schemas.microsoft.com/office/drawing/2014/main" id="{0F756FAD-64E9-0E77-7728-6FE624A768E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7EEF91-CBA8-BE44-63E4-347857D2F74B}"/>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3261432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59DFE-E85A-E35A-782F-96F4DAA7F6F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BB0A2E2-C533-E8CE-E2A8-E53BAA05A11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50261B-2209-104B-4E1C-C43EDF89075F}"/>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5" name="Footer Placeholder 4">
            <a:extLst>
              <a:ext uri="{FF2B5EF4-FFF2-40B4-BE49-F238E27FC236}">
                <a16:creationId xmlns:a16="http://schemas.microsoft.com/office/drawing/2014/main" id="{D9779DEC-E237-80D7-CF98-54EAC1BD33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1552BA-1791-D59E-D790-501D84ABE2BF}"/>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3508266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63C93C-9175-46A0-47F7-849A69FD4AA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51237B5-828F-C952-EE08-10E6DEE90A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D2AB7F-9282-F341-1738-62E30FA1582A}"/>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5" name="Footer Placeholder 4">
            <a:extLst>
              <a:ext uri="{FF2B5EF4-FFF2-40B4-BE49-F238E27FC236}">
                <a16:creationId xmlns:a16="http://schemas.microsoft.com/office/drawing/2014/main" id="{B050A47B-FA88-5584-42A1-97CE13E535F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32C793-F03B-90A3-9039-C8930F52C165}"/>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4119856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6F514-087C-F7DB-0506-5393CC3582E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D704436-B964-3B64-4549-E9124B2579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6A2D65-92AE-103F-3AC4-14D3B3FFEF87}"/>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5" name="Footer Placeholder 4">
            <a:extLst>
              <a:ext uri="{FF2B5EF4-FFF2-40B4-BE49-F238E27FC236}">
                <a16:creationId xmlns:a16="http://schemas.microsoft.com/office/drawing/2014/main" id="{890C06FB-9525-D8CB-4061-3FF855F11E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4F02B3-0B0A-976A-BD18-491BA222BB3F}"/>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1721078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67369-0FFE-D7B1-0D41-1F8946898E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3B3C975-8858-29DF-8CDB-3E852727FC4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A45747-AFB7-1F42-DFC3-A4C638DB578D}"/>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5" name="Footer Placeholder 4">
            <a:extLst>
              <a:ext uri="{FF2B5EF4-FFF2-40B4-BE49-F238E27FC236}">
                <a16:creationId xmlns:a16="http://schemas.microsoft.com/office/drawing/2014/main" id="{D8E08CA4-C88B-D4D8-4C62-5CECEA4EFA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9231B40-CE81-AF0A-04B9-0ABEE06056C6}"/>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2717062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5903E-CF7D-1E94-23CB-2399BE9121F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D94A34B-BF28-8FF2-E097-DD9D8395A8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6F1D416-22D7-B466-6975-06B5DADE56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B462599-5580-5AA5-3229-EB3793517F02}"/>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6" name="Footer Placeholder 5">
            <a:extLst>
              <a:ext uri="{FF2B5EF4-FFF2-40B4-BE49-F238E27FC236}">
                <a16:creationId xmlns:a16="http://schemas.microsoft.com/office/drawing/2014/main" id="{E2A4B2D1-CBF4-11C2-7010-2F3C3A9498F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4E491A0-3AC0-DDCB-E500-DA55F3679978}"/>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33456827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2E107-B8AA-7813-DB28-434535F92C2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CEF4B61-B8EB-1A4B-8B87-D24CA47ECC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BA2AF7-4362-B877-9054-D2354DBF8A8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2A93DEA-6A5E-2B21-785B-B2E391007C1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F1E39D-74BC-D9E5-5DDF-441A1BB78F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82698D0-3967-50F8-584E-38560D403C21}"/>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8" name="Footer Placeholder 7">
            <a:extLst>
              <a:ext uri="{FF2B5EF4-FFF2-40B4-BE49-F238E27FC236}">
                <a16:creationId xmlns:a16="http://schemas.microsoft.com/office/drawing/2014/main" id="{8DC32EB1-26D8-F2F0-5A48-F7097837014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52A15EE-7B70-B653-6416-6BED3CB9990E}"/>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3028876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015B3-F07C-4269-28EA-4FCF1D105DD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080FCDE-C253-5B2B-08D0-090FC0E65B8F}"/>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4" name="Footer Placeholder 3">
            <a:extLst>
              <a:ext uri="{FF2B5EF4-FFF2-40B4-BE49-F238E27FC236}">
                <a16:creationId xmlns:a16="http://schemas.microsoft.com/office/drawing/2014/main" id="{3CAB22D4-EB22-3905-139D-B47AC72AE22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E16F723-A3A4-5E51-C3A3-1F19D79C5AFD}"/>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1739353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E414AD-B841-F559-159A-3D9933B09282}"/>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3" name="Footer Placeholder 2">
            <a:extLst>
              <a:ext uri="{FF2B5EF4-FFF2-40B4-BE49-F238E27FC236}">
                <a16:creationId xmlns:a16="http://schemas.microsoft.com/office/drawing/2014/main" id="{31A76B67-00DA-5F6B-41A6-2A48EC759B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1D8F703-4CC6-B3A8-FF54-6C7BD0FA1F36}"/>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4284651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DC237-2B7E-6DD0-290D-2092E342A5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9E4630D-6953-A6A2-D702-36D662D6D0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052A200-242D-1AD6-F176-87027B970F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DA21FB-B438-8D59-13F9-3898D550D135}"/>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6" name="Footer Placeholder 5">
            <a:extLst>
              <a:ext uri="{FF2B5EF4-FFF2-40B4-BE49-F238E27FC236}">
                <a16:creationId xmlns:a16="http://schemas.microsoft.com/office/drawing/2014/main" id="{8284AF97-8828-B798-F42A-FE342264EB1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C4DDF0F-7634-3444-A941-64C779234E95}"/>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3549045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70565-F542-ABB5-7234-9E74005EFC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30B6EC4-8EBB-D42E-D39E-2B3585AACD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5B92382-5E22-4296-E082-44A463DCE3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379B3-62CE-B675-1204-463EE1F2D3CD}"/>
              </a:ext>
            </a:extLst>
          </p:cNvPr>
          <p:cNvSpPr>
            <a:spLocks noGrp="1"/>
          </p:cNvSpPr>
          <p:nvPr>
            <p:ph type="dt" sz="half" idx="10"/>
          </p:nvPr>
        </p:nvSpPr>
        <p:spPr/>
        <p:txBody>
          <a:bodyPr/>
          <a:lstStyle/>
          <a:p>
            <a:fld id="{253469AB-4766-4010-9EC0-E12C7CBC74D3}" type="datetimeFigureOut">
              <a:rPr lang="en-IN" smtClean="0"/>
              <a:t>06-10-2024</a:t>
            </a:fld>
            <a:endParaRPr lang="en-IN"/>
          </a:p>
        </p:txBody>
      </p:sp>
      <p:sp>
        <p:nvSpPr>
          <p:cNvPr id="6" name="Footer Placeholder 5">
            <a:extLst>
              <a:ext uri="{FF2B5EF4-FFF2-40B4-BE49-F238E27FC236}">
                <a16:creationId xmlns:a16="http://schemas.microsoft.com/office/drawing/2014/main" id="{D4DC89AD-E923-4998-8108-FC4B5953330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33FEB1B-8868-F162-E408-817684CE7520}"/>
              </a:ext>
            </a:extLst>
          </p:cNvPr>
          <p:cNvSpPr>
            <a:spLocks noGrp="1"/>
          </p:cNvSpPr>
          <p:nvPr>
            <p:ph type="sldNum" sz="quarter" idx="12"/>
          </p:nvPr>
        </p:nvSpPr>
        <p:spPr/>
        <p:txBody>
          <a:bodyPr/>
          <a:lstStyle/>
          <a:p>
            <a:fld id="{A8315E2D-A8EE-4452-A489-E70014FBE5F6}" type="slidenum">
              <a:rPr lang="en-IN" smtClean="0"/>
              <a:t>‹#›</a:t>
            </a:fld>
            <a:endParaRPr lang="en-IN"/>
          </a:p>
        </p:txBody>
      </p:sp>
    </p:spTree>
    <p:extLst>
      <p:ext uri="{BB962C8B-B14F-4D97-AF65-F5344CB8AC3E}">
        <p14:creationId xmlns:p14="http://schemas.microsoft.com/office/powerpoint/2010/main" val="3417361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1C9041-77D2-012A-1F87-51CD0E8316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4E4F256-1FF7-EA4F-A0CE-DE65037FFD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EB6F9D-340A-D9A9-0CF3-C93A8EBAAF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53469AB-4766-4010-9EC0-E12C7CBC74D3}" type="datetimeFigureOut">
              <a:rPr lang="en-IN" smtClean="0"/>
              <a:t>06-10-2024</a:t>
            </a:fld>
            <a:endParaRPr lang="en-IN"/>
          </a:p>
        </p:txBody>
      </p:sp>
      <p:sp>
        <p:nvSpPr>
          <p:cNvPr id="5" name="Footer Placeholder 4">
            <a:extLst>
              <a:ext uri="{FF2B5EF4-FFF2-40B4-BE49-F238E27FC236}">
                <a16:creationId xmlns:a16="http://schemas.microsoft.com/office/drawing/2014/main" id="{BCB7F551-FE87-4BAC-B2F7-88E50506590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2605429B-831E-DDAA-B4A4-613DA47FFD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8315E2D-A8EE-4452-A489-E70014FBE5F6}" type="slidenum">
              <a:rPr lang="en-IN" smtClean="0"/>
              <a:t>‹#›</a:t>
            </a:fld>
            <a:endParaRPr lang="en-IN"/>
          </a:p>
        </p:txBody>
      </p:sp>
    </p:spTree>
    <p:extLst>
      <p:ext uri="{BB962C8B-B14F-4D97-AF65-F5344CB8AC3E}">
        <p14:creationId xmlns:p14="http://schemas.microsoft.com/office/powerpoint/2010/main" val="3707956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pn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png"/><Relationship Id="rId7" Type="http://schemas.openxmlformats.org/officeDocument/2006/relationships/image" Target="../media/image7.jpg"/><Relationship Id="rId2" Type="http://schemas.openxmlformats.org/officeDocument/2006/relationships/image" Target="../media/image2.jpg"/><Relationship Id="rId1" Type="http://schemas.openxmlformats.org/officeDocument/2006/relationships/slideLayout" Target="../slideLayouts/slideLayout7.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a:extLst>
              <a:ext uri="{FF2B5EF4-FFF2-40B4-BE49-F238E27FC236}">
                <a16:creationId xmlns:a16="http://schemas.microsoft.com/office/drawing/2014/main" id="{557CA945-4451-6985-56CB-3A37D56696A4}"/>
              </a:ext>
            </a:extLst>
          </p:cNvPr>
          <p:cNvGrpSpPr/>
          <p:nvPr/>
        </p:nvGrpSpPr>
        <p:grpSpPr>
          <a:xfrm>
            <a:off x="-793839" y="-797379"/>
            <a:ext cx="8838382" cy="8939894"/>
            <a:chOff x="-793839" y="-797380"/>
            <a:chExt cx="8062761" cy="8452759"/>
          </a:xfrm>
          <a:blipFill>
            <a:blip r:embed="rId2"/>
            <a:stretch>
              <a:fillRect/>
            </a:stretch>
          </a:blipFill>
        </p:grpSpPr>
        <p:grpSp>
          <p:nvGrpSpPr>
            <p:cNvPr id="21" name="Group 20">
              <a:extLst>
                <a:ext uri="{FF2B5EF4-FFF2-40B4-BE49-F238E27FC236}">
                  <a16:creationId xmlns:a16="http://schemas.microsoft.com/office/drawing/2014/main" id="{D4D5980B-A36E-74C9-3BAA-60D2FCBB0460}"/>
                </a:ext>
              </a:extLst>
            </p:cNvPr>
            <p:cNvGrpSpPr/>
            <p:nvPr/>
          </p:nvGrpSpPr>
          <p:grpSpPr>
            <a:xfrm>
              <a:off x="0" y="2696936"/>
              <a:ext cx="7209068" cy="1464127"/>
              <a:chOff x="114298" y="2696936"/>
              <a:chExt cx="7271649" cy="1464127"/>
            </a:xfrm>
            <a:grpFill/>
          </p:grpSpPr>
          <p:sp>
            <p:nvSpPr>
              <p:cNvPr id="8" name="Hexagon 7">
                <a:extLst>
                  <a:ext uri="{FF2B5EF4-FFF2-40B4-BE49-F238E27FC236}">
                    <a16:creationId xmlns:a16="http://schemas.microsoft.com/office/drawing/2014/main" id="{79600C69-2E8B-290E-66CD-4654BD360CDD}"/>
                  </a:ext>
                </a:extLst>
              </p:cNvPr>
              <p:cNvSpPr/>
              <p:nvPr/>
            </p:nvSpPr>
            <p:spPr>
              <a:xfrm rot="5400000" flipH="1">
                <a:off x="84363"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Hexagon 8">
                <a:extLst>
                  <a:ext uri="{FF2B5EF4-FFF2-40B4-BE49-F238E27FC236}">
                    <a16:creationId xmlns:a16="http://schemas.microsoft.com/office/drawing/2014/main" id="{1F2DC7CE-CC47-4131-BAF4-9A4747A6031B}"/>
                  </a:ext>
                </a:extLst>
              </p:cNvPr>
              <p:cNvSpPr/>
              <p:nvPr/>
            </p:nvSpPr>
            <p:spPr>
              <a:xfrm rot="5400000" flipH="1">
                <a:off x="1551211"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Hexagon 9">
                <a:extLst>
                  <a:ext uri="{FF2B5EF4-FFF2-40B4-BE49-F238E27FC236}">
                    <a16:creationId xmlns:a16="http://schemas.microsoft.com/office/drawing/2014/main" id="{4A147E1C-B766-3EDD-5382-D326612EF012}"/>
                  </a:ext>
                </a:extLst>
              </p:cNvPr>
              <p:cNvSpPr/>
              <p:nvPr/>
            </p:nvSpPr>
            <p:spPr>
              <a:xfrm rot="5400000" flipH="1">
                <a:off x="3018059"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Hexagon 10">
                <a:extLst>
                  <a:ext uri="{FF2B5EF4-FFF2-40B4-BE49-F238E27FC236}">
                    <a16:creationId xmlns:a16="http://schemas.microsoft.com/office/drawing/2014/main" id="{94F733C6-9AC6-8F1D-064E-54E9E04B61C6}"/>
                  </a:ext>
                </a:extLst>
              </p:cNvPr>
              <p:cNvSpPr/>
              <p:nvPr/>
            </p:nvSpPr>
            <p:spPr>
              <a:xfrm rot="5400000" flipH="1">
                <a:off x="4484907"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Hexagon 11">
                <a:extLst>
                  <a:ext uri="{FF2B5EF4-FFF2-40B4-BE49-F238E27FC236}">
                    <a16:creationId xmlns:a16="http://schemas.microsoft.com/office/drawing/2014/main" id="{1DBED8E9-F8D0-129A-5CF7-B742B75C80B9}"/>
                  </a:ext>
                </a:extLst>
              </p:cNvPr>
              <p:cNvSpPr/>
              <p:nvPr/>
            </p:nvSpPr>
            <p:spPr>
              <a:xfrm rot="5400000" flipH="1">
                <a:off x="5951755"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5" name="Group 14">
              <a:extLst>
                <a:ext uri="{FF2B5EF4-FFF2-40B4-BE49-F238E27FC236}">
                  <a16:creationId xmlns:a16="http://schemas.microsoft.com/office/drawing/2014/main" id="{56E55BBD-79D2-5A56-1CA1-E2C6B3095F04}"/>
                </a:ext>
              </a:extLst>
            </p:cNvPr>
            <p:cNvGrpSpPr/>
            <p:nvPr/>
          </p:nvGrpSpPr>
          <p:grpSpPr>
            <a:xfrm>
              <a:off x="-767446" y="1532165"/>
              <a:ext cx="7271649" cy="1464127"/>
              <a:chOff x="114300" y="2696936"/>
              <a:chExt cx="7271649" cy="1464127"/>
            </a:xfrm>
            <a:grpFill/>
          </p:grpSpPr>
          <p:sp>
            <p:nvSpPr>
              <p:cNvPr id="16" name="Hexagon 15">
                <a:extLst>
                  <a:ext uri="{FF2B5EF4-FFF2-40B4-BE49-F238E27FC236}">
                    <a16:creationId xmlns:a16="http://schemas.microsoft.com/office/drawing/2014/main" id="{9D10106F-1EBF-9EEB-FF28-7B6B65C5480D}"/>
                  </a:ext>
                </a:extLst>
              </p:cNvPr>
              <p:cNvSpPr/>
              <p:nvPr/>
            </p:nvSpPr>
            <p:spPr>
              <a:xfrm rot="5400000" flipH="1">
                <a:off x="84365"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Hexagon 16">
                <a:extLst>
                  <a:ext uri="{FF2B5EF4-FFF2-40B4-BE49-F238E27FC236}">
                    <a16:creationId xmlns:a16="http://schemas.microsoft.com/office/drawing/2014/main" id="{2915DB39-D54B-4829-F454-FF35670AC669}"/>
                  </a:ext>
                </a:extLst>
              </p:cNvPr>
              <p:cNvSpPr/>
              <p:nvPr/>
            </p:nvSpPr>
            <p:spPr>
              <a:xfrm rot="5400000" flipH="1">
                <a:off x="1551213"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Hexagon 17">
                <a:extLst>
                  <a:ext uri="{FF2B5EF4-FFF2-40B4-BE49-F238E27FC236}">
                    <a16:creationId xmlns:a16="http://schemas.microsoft.com/office/drawing/2014/main" id="{E1347711-E5F2-8BF0-5FF0-DFA6309A91C0}"/>
                  </a:ext>
                </a:extLst>
              </p:cNvPr>
              <p:cNvSpPr/>
              <p:nvPr/>
            </p:nvSpPr>
            <p:spPr>
              <a:xfrm rot="5400000" flipH="1">
                <a:off x="3018061"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Hexagon 18">
                <a:extLst>
                  <a:ext uri="{FF2B5EF4-FFF2-40B4-BE49-F238E27FC236}">
                    <a16:creationId xmlns:a16="http://schemas.microsoft.com/office/drawing/2014/main" id="{ACEA1FDE-1FBC-5EC7-2F39-34709882B8C9}"/>
                  </a:ext>
                </a:extLst>
              </p:cNvPr>
              <p:cNvSpPr/>
              <p:nvPr/>
            </p:nvSpPr>
            <p:spPr>
              <a:xfrm rot="5400000" flipH="1">
                <a:off x="4484909"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Hexagon 19">
                <a:extLst>
                  <a:ext uri="{FF2B5EF4-FFF2-40B4-BE49-F238E27FC236}">
                    <a16:creationId xmlns:a16="http://schemas.microsoft.com/office/drawing/2014/main" id="{F6929C5B-1FB2-8D35-B49B-317E3EBECE2F}"/>
                  </a:ext>
                </a:extLst>
              </p:cNvPr>
              <p:cNvSpPr/>
              <p:nvPr/>
            </p:nvSpPr>
            <p:spPr>
              <a:xfrm rot="5400000" flipH="1">
                <a:off x="5951757"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28" name="Group 27">
              <a:extLst>
                <a:ext uri="{FF2B5EF4-FFF2-40B4-BE49-F238E27FC236}">
                  <a16:creationId xmlns:a16="http://schemas.microsoft.com/office/drawing/2014/main" id="{DB449367-E728-1511-8D78-52D44A3948AB}"/>
                </a:ext>
              </a:extLst>
            </p:cNvPr>
            <p:cNvGrpSpPr/>
            <p:nvPr/>
          </p:nvGrpSpPr>
          <p:grpSpPr>
            <a:xfrm>
              <a:off x="-727378" y="3861708"/>
              <a:ext cx="7231581" cy="1464127"/>
              <a:chOff x="114300" y="2696936"/>
              <a:chExt cx="7271649" cy="1464127"/>
            </a:xfrm>
            <a:grpFill/>
          </p:grpSpPr>
          <p:sp>
            <p:nvSpPr>
              <p:cNvPr id="29" name="Hexagon 28">
                <a:extLst>
                  <a:ext uri="{FF2B5EF4-FFF2-40B4-BE49-F238E27FC236}">
                    <a16:creationId xmlns:a16="http://schemas.microsoft.com/office/drawing/2014/main" id="{F0D7BB20-5C84-FF07-8FEA-F3C330D46A4D}"/>
                  </a:ext>
                </a:extLst>
              </p:cNvPr>
              <p:cNvSpPr/>
              <p:nvPr/>
            </p:nvSpPr>
            <p:spPr>
              <a:xfrm rot="5400000" flipH="1">
                <a:off x="84365"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Hexagon 29">
                <a:extLst>
                  <a:ext uri="{FF2B5EF4-FFF2-40B4-BE49-F238E27FC236}">
                    <a16:creationId xmlns:a16="http://schemas.microsoft.com/office/drawing/2014/main" id="{77126EC3-4E52-EE06-FB55-A5D0B4C16225}"/>
                  </a:ext>
                </a:extLst>
              </p:cNvPr>
              <p:cNvSpPr/>
              <p:nvPr/>
            </p:nvSpPr>
            <p:spPr>
              <a:xfrm rot="5400000" flipH="1">
                <a:off x="1551213"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Hexagon 30">
                <a:extLst>
                  <a:ext uri="{FF2B5EF4-FFF2-40B4-BE49-F238E27FC236}">
                    <a16:creationId xmlns:a16="http://schemas.microsoft.com/office/drawing/2014/main" id="{12702B70-829C-1707-3E45-502FD565A094}"/>
                  </a:ext>
                </a:extLst>
              </p:cNvPr>
              <p:cNvSpPr/>
              <p:nvPr/>
            </p:nvSpPr>
            <p:spPr>
              <a:xfrm rot="5400000" flipH="1">
                <a:off x="3018061"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2" name="Hexagon 31">
                <a:extLst>
                  <a:ext uri="{FF2B5EF4-FFF2-40B4-BE49-F238E27FC236}">
                    <a16:creationId xmlns:a16="http://schemas.microsoft.com/office/drawing/2014/main" id="{B01C778B-082C-5111-C15A-4A161A1959D7}"/>
                  </a:ext>
                </a:extLst>
              </p:cNvPr>
              <p:cNvSpPr/>
              <p:nvPr/>
            </p:nvSpPr>
            <p:spPr>
              <a:xfrm rot="5400000" flipH="1">
                <a:off x="4484909"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Hexagon 32">
                <a:extLst>
                  <a:ext uri="{FF2B5EF4-FFF2-40B4-BE49-F238E27FC236}">
                    <a16:creationId xmlns:a16="http://schemas.microsoft.com/office/drawing/2014/main" id="{2F6A5133-614D-D928-FB40-C3EFC3283361}"/>
                  </a:ext>
                </a:extLst>
              </p:cNvPr>
              <p:cNvSpPr/>
              <p:nvPr/>
            </p:nvSpPr>
            <p:spPr>
              <a:xfrm rot="5400000" flipH="1">
                <a:off x="5951757"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34" name="Group 33">
              <a:extLst>
                <a:ext uri="{FF2B5EF4-FFF2-40B4-BE49-F238E27FC236}">
                  <a16:creationId xmlns:a16="http://schemas.microsoft.com/office/drawing/2014/main" id="{2C359B3D-40A7-12E6-D73C-56544C7DF66A}"/>
                </a:ext>
              </a:extLst>
            </p:cNvPr>
            <p:cNvGrpSpPr/>
            <p:nvPr/>
          </p:nvGrpSpPr>
          <p:grpSpPr>
            <a:xfrm>
              <a:off x="-29119" y="367393"/>
              <a:ext cx="7271649" cy="1464127"/>
              <a:chOff x="114300" y="2696936"/>
              <a:chExt cx="7271649" cy="1464127"/>
            </a:xfrm>
            <a:grpFill/>
          </p:grpSpPr>
          <p:sp>
            <p:nvSpPr>
              <p:cNvPr id="35" name="Hexagon 34">
                <a:extLst>
                  <a:ext uri="{FF2B5EF4-FFF2-40B4-BE49-F238E27FC236}">
                    <a16:creationId xmlns:a16="http://schemas.microsoft.com/office/drawing/2014/main" id="{715ADF02-26A8-0BC2-5E89-35F21E191D2D}"/>
                  </a:ext>
                </a:extLst>
              </p:cNvPr>
              <p:cNvSpPr/>
              <p:nvPr/>
            </p:nvSpPr>
            <p:spPr>
              <a:xfrm rot="5400000" flipH="1">
                <a:off x="84365"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Hexagon 35">
                <a:extLst>
                  <a:ext uri="{FF2B5EF4-FFF2-40B4-BE49-F238E27FC236}">
                    <a16:creationId xmlns:a16="http://schemas.microsoft.com/office/drawing/2014/main" id="{419E4A56-50C1-69BE-BC21-80C6396226B9}"/>
                  </a:ext>
                </a:extLst>
              </p:cNvPr>
              <p:cNvSpPr/>
              <p:nvPr/>
            </p:nvSpPr>
            <p:spPr>
              <a:xfrm rot="5400000" flipH="1">
                <a:off x="1551213"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Hexagon 36">
                <a:extLst>
                  <a:ext uri="{FF2B5EF4-FFF2-40B4-BE49-F238E27FC236}">
                    <a16:creationId xmlns:a16="http://schemas.microsoft.com/office/drawing/2014/main" id="{0514BC57-0042-2DF0-89E0-CD9E3EA768A2}"/>
                  </a:ext>
                </a:extLst>
              </p:cNvPr>
              <p:cNvSpPr/>
              <p:nvPr/>
            </p:nvSpPr>
            <p:spPr>
              <a:xfrm rot="5400000" flipH="1">
                <a:off x="3018061"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8" name="Hexagon 37">
                <a:extLst>
                  <a:ext uri="{FF2B5EF4-FFF2-40B4-BE49-F238E27FC236}">
                    <a16:creationId xmlns:a16="http://schemas.microsoft.com/office/drawing/2014/main" id="{A95B2A23-C066-B4A3-3DBF-39589DF918E8}"/>
                  </a:ext>
                </a:extLst>
              </p:cNvPr>
              <p:cNvSpPr/>
              <p:nvPr/>
            </p:nvSpPr>
            <p:spPr>
              <a:xfrm rot="5400000" flipH="1">
                <a:off x="4484909"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Hexagon 38">
                <a:extLst>
                  <a:ext uri="{FF2B5EF4-FFF2-40B4-BE49-F238E27FC236}">
                    <a16:creationId xmlns:a16="http://schemas.microsoft.com/office/drawing/2014/main" id="{56630626-09BF-F6E1-F7F9-D7DB1F360512}"/>
                  </a:ext>
                </a:extLst>
              </p:cNvPr>
              <p:cNvSpPr/>
              <p:nvPr/>
            </p:nvSpPr>
            <p:spPr>
              <a:xfrm rot="5400000" flipH="1">
                <a:off x="5951757"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0" name="Group 39">
              <a:extLst>
                <a:ext uri="{FF2B5EF4-FFF2-40B4-BE49-F238E27FC236}">
                  <a16:creationId xmlns:a16="http://schemas.microsoft.com/office/drawing/2014/main" id="{9F2D8620-16A7-38B2-4E20-581DE9DAD506}"/>
                </a:ext>
              </a:extLst>
            </p:cNvPr>
            <p:cNvGrpSpPr/>
            <p:nvPr/>
          </p:nvGrpSpPr>
          <p:grpSpPr>
            <a:xfrm>
              <a:off x="-793839" y="-797380"/>
              <a:ext cx="7298042" cy="1464127"/>
              <a:chOff x="114300" y="2696936"/>
              <a:chExt cx="7271649" cy="1464127"/>
            </a:xfrm>
            <a:grpFill/>
          </p:grpSpPr>
          <p:sp>
            <p:nvSpPr>
              <p:cNvPr id="41" name="Hexagon 40">
                <a:extLst>
                  <a:ext uri="{FF2B5EF4-FFF2-40B4-BE49-F238E27FC236}">
                    <a16:creationId xmlns:a16="http://schemas.microsoft.com/office/drawing/2014/main" id="{8C1B72B6-4B07-6314-4FD7-6892332BAF86}"/>
                  </a:ext>
                </a:extLst>
              </p:cNvPr>
              <p:cNvSpPr/>
              <p:nvPr/>
            </p:nvSpPr>
            <p:spPr>
              <a:xfrm rot="5400000" flipH="1">
                <a:off x="84365"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Hexagon 41">
                <a:extLst>
                  <a:ext uri="{FF2B5EF4-FFF2-40B4-BE49-F238E27FC236}">
                    <a16:creationId xmlns:a16="http://schemas.microsoft.com/office/drawing/2014/main" id="{2ACE205F-57BA-6DE9-48E7-0DE1D2161599}"/>
                  </a:ext>
                </a:extLst>
              </p:cNvPr>
              <p:cNvSpPr/>
              <p:nvPr/>
            </p:nvSpPr>
            <p:spPr>
              <a:xfrm rot="5400000" flipH="1">
                <a:off x="1551213"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Hexagon 42">
                <a:extLst>
                  <a:ext uri="{FF2B5EF4-FFF2-40B4-BE49-F238E27FC236}">
                    <a16:creationId xmlns:a16="http://schemas.microsoft.com/office/drawing/2014/main" id="{685F59B7-0430-2224-0ABB-D6C5BFBC5E1C}"/>
                  </a:ext>
                </a:extLst>
              </p:cNvPr>
              <p:cNvSpPr/>
              <p:nvPr/>
            </p:nvSpPr>
            <p:spPr>
              <a:xfrm rot="5400000" flipH="1">
                <a:off x="3018061"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4" name="Hexagon 43">
                <a:extLst>
                  <a:ext uri="{FF2B5EF4-FFF2-40B4-BE49-F238E27FC236}">
                    <a16:creationId xmlns:a16="http://schemas.microsoft.com/office/drawing/2014/main" id="{DED44D7B-7C81-14D4-F04C-636356803971}"/>
                  </a:ext>
                </a:extLst>
              </p:cNvPr>
              <p:cNvSpPr/>
              <p:nvPr/>
            </p:nvSpPr>
            <p:spPr>
              <a:xfrm rot="5400000" flipH="1">
                <a:off x="4484909"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Hexagon 44">
                <a:extLst>
                  <a:ext uri="{FF2B5EF4-FFF2-40B4-BE49-F238E27FC236}">
                    <a16:creationId xmlns:a16="http://schemas.microsoft.com/office/drawing/2014/main" id="{37816A7D-A24D-D284-6B4A-2DF9D411FCA1}"/>
                  </a:ext>
                </a:extLst>
              </p:cNvPr>
              <p:cNvSpPr/>
              <p:nvPr/>
            </p:nvSpPr>
            <p:spPr>
              <a:xfrm rot="5400000" flipH="1">
                <a:off x="5951757"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46" name="Group 45">
              <a:extLst>
                <a:ext uri="{FF2B5EF4-FFF2-40B4-BE49-F238E27FC236}">
                  <a16:creationId xmlns:a16="http://schemas.microsoft.com/office/drawing/2014/main" id="{2D34A93F-DE93-84BB-4203-3C72EA7CFC47}"/>
                </a:ext>
              </a:extLst>
            </p:cNvPr>
            <p:cNvGrpSpPr/>
            <p:nvPr/>
          </p:nvGrpSpPr>
          <p:grpSpPr>
            <a:xfrm>
              <a:off x="-2727" y="5026480"/>
              <a:ext cx="7271649" cy="1464127"/>
              <a:chOff x="114300" y="2696936"/>
              <a:chExt cx="7271649" cy="1464127"/>
            </a:xfrm>
            <a:grpFill/>
          </p:grpSpPr>
          <p:sp>
            <p:nvSpPr>
              <p:cNvPr id="47" name="Hexagon 46">
                <a:extLst>
                  <a:ext uri="{FF2B5EF4-FFF2-40B4-BE49-F238E27FC236}">
                    <a16:creationId xmlns:a16="http://schemas.microsoft.com/office/drawing/2014/main" id="{2D509F1B-55F1-542F-B050-7AB379DB5DEB}"/>
                  </a:ext>
                </a:extLst>
              </p:cNvPr>
              <p:cNvSpPr/>
              <p:nvPr/>
            </p:nvSpPr>
            <p:spPr>
              <a:xfrm rot="5400000" flipH="1">
                <a:off x="84365"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Hexagon 47">
                <a:extLst>
                  <a:ext uri="{FF2B5EF4-FFF2-40B4-BE49-F238E27FC236}">
                    <a16:creationId xmlns:a16="http://schemas.microsoft.com/office/drawing/2014/main" id="{6422483C-34D1-9E82-E505-D48437BE1D83}"/>
                  </a:ext>
                </a:extLst>
              </p:cNvPr>
              <p:cNvSpPr/>
              <p:nvPr/>
            </p:nvSpPr>
            <p:spPr>
              <a:xfrm rot="5400000" flipH="1">
                <a:off x="1551213"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Hexagon 48">
                <a:extLst>
                  <a:ext uri="{FF2B5EF4-FFF2-40B4-BE49-F238E27FC236}">
                    <a16:creationId xmlns:a16="http://schemas.microsoft.com/office/drawing/2014/main" id="{17A3B7EA-45CC-6012-18EE-B5D1B36CF0B6}"/>
                  </a:ext>
                </a:extLst>
              </p:cNvPr>
              <p:cNvSpPr/>
              <p:nvPr/>
            </p:nvSpPr>
            <p:spPr>
              <a:xfrm rot="5400000" flipH="1">
                <a:off x="3018061"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0" name="Hexagon 49">
                <a:extLst>
                  <a:ext uri="{FF2B5EF4-FFF2-40B4-BE49-F238E27FC236}">
                    <a16:creationId xmlns:a16="http://schemas.microsoft.com/office/drawing/2014/main" id="{12E0B3C0-868E-1A44-C6FD-97587FF3CCD3}"/>
                  </a:ext>
                </a:extLst>
              </p:cNvPr>
              <p:cNvSpPr/>
              <p:nvPr/>
            </p:nvSpPr>
            <p:spPr>
              <a:xfrm rot="5400000" flipH="1">
                <a:off x="4484909"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Hexagon 50">
                <a:extLst>
                  <a:ext uri="{FF2B5EF4-FFF2-40B4-BE49-F238E27FC236}">
                    <a16:creationId xmlns:a16="http://schemas.microsoft.com/office/drawing/2014/main" id="{0FE49395-F9A8-E08B-EE91-E7611F56A69C}"/>
                  </a:ext>
                </a:extLst>
              </p:cNvPr>
              <p:cNvSpPr/>
              <p:nvPr/>
            </p:nvSpPr>
            <p:spPr>
              <a:xfrm rot="5400000" flipH="1">
                <a:off x="5951757"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2" name="Group 51">
              <a:extLst>
                <a:ext uri="{FF2B5EF4-FFF2-40B4-BE49-F238E27FC236}">
                  <a16:creationId xmlns:a16="http://schemas.microsoft.com/office/drawing/2014/main" id="{49722427-4CED-74CE-41F2-DEC7F23C8407}"/>
                </a:ext>
              </a:extLst>
            </p:cNvPr>
            <p:cNvGrpSpPr/>
            <p:nvPr/>
          </p:nvGrpSpPr>
          <p:grpSpPr>
            <a:xfrm>
              <a:off x="-704856" y="6191252"/>
              <a:ext cx="7209059" cy="1464127"/>
              <a:chOff x="114300" y="2696936"/>
              <a:chExt cx="7271649" cy="1464127"/>
            </a:xfrm>
            <a:grpFill/>
          </p:grpSpPr>
          <p:sp>
            <p:nvSpPr>
              <p:cNvPr id="53" name="Hexagon 52">
                <a:extLst>
                  <a:ext uri="{FF2B5EF4-FFF2-40B4-BE49-F238E27FC236}">
                    <a16:creationId xmlns:a16="http://schemas.microsoft.com/office/drawing/2014/main" id="{0602E583-CC57-9889-548C-B3ED990A1714}"/>
                  </a:ext>
                </a:extLst>
              </p:cNvPr>
              <p:cNvSpPr/>
              <p:nvPr/>
            </p:nvSpPr>
            <p:spPr>
              <a:xfrm rot="5400000" flipH="1">
                <a:off x="84365"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Hexagon 53">
                <a:extLst>
                  <a:ext uri="{FF2B5EF4-FFF2-40B4-BE49-F238E27FC236}">
                    <a16:creationId xmlns:a16="http://schemas.microsoft.com/office/drawing/2014/main" id="{AEAD2E81-3489-C9B2-CB17-2D3231D426FC}"/>
                  </a:ext>
                </a:extLst>
              </p:cNvPr>
              <p:cNvSpPr/>
              <p:nvPr/>
            </p:nvSpPr>
            <p:spPr>
              <a:xfrm rot="5400000" flipH="1">
                <a:off x="1551213"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 name="Hexagon 54">
                <a:extLst>
                  <a:ext uri="{FF2B5EF4-FFF2-40B4-BE49-F238E27FC236}">
                    <a16:creationId xmlns:a16="http://schemas.microsoft.com/office/drawing/2014/main" id="{DB0F8D4F-2DB6-8E1A-938F-61951C32A121}"/>
                  </a:ext>
                </a:extLst>
              </p:cNvPr>
              <p:cNvSpPr/>
              <p:nvPr/>
            </p:nvSpPr>
            <p:spPr>
              <a:xfrm rot="5400000" flipH="1">
                <a:off x="3018061"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6" name="Hexagon 55">
                <a:extLst>
                  <a:ext uri="{FF2B5EF4-FFF2-40B4-BE49-F238E27FC236}">
                    <a16:creationId xmlns:a16="http://schemas.microsoft.com/office/drawing/2014/main" id="{46ADF496-4B53-246C-CACB-BB47957A4A65}"/>
                  </a:ext>
                </a:extLst>
              </p:cNvPr>
              <p:cNvSpPr/>
              <p:nvPr/>
            </p:nvSpPr>
            <p:spPr>
              <a:xfrm rot="5400000" flipH="1">
                <a:off x="4484909"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Hexagon 56">
                <a:extLst>
                  <a:ext uri="{FF2B5EF4-FFF2-40B4-BE49-F238E27FC236}">
                    <a16:creationId xmlns:a16="http://schemas.microsoft.com/office/drawing/2014/main" id="{9E63F6CA-A086-DD90-B05F-56422088F724}"/>
                  </a:ext>
                </a:extLst>
              </p:cNvPr>
              <p:cNvSpPr/>
              <p:nvPr/>
            </p:nvSpPr>
            <p:spPr>
              <a:xfrm rot="5400000" flipH="1">
                <a:off x="5951757" y="2726871"/>
                <a:ext cx="1464127" cy="1404257"/>
              </a:xfrm>
              <a:prstGeom prst="hexag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60" name="TextBox 59">
            <a:extLst>
              <a:ext uri="{FF2B5EF4-FFF2-40B4-BE49-F238E27FC236}">
                <a16:creationId xmlns:a16="http://schemas.microsoft.com/office/drawing/2014/main" id="{E541678A-753C-5A56-42A0-D375B5E5F925}"/>
              </a:ext>
            </a:extLst>
          </p:cNvPr>
          <p:cNvSpPr txBox="1"/>
          <p:nvPr/>
        </p:nvSpPr>
        <p:spPr>
          <a:xfrm>
            <a:off x="7999283" y="2828835"/>
            <a:ext cx="5096233" cy="1200329"/>
          </a:xfrm>
          <a:prstGeom prst="rect">
            <a:avLst/>
          </a:prstGeom>
          <a:noFill/>
        </p:spPr>
        <p:txBody>
          <a:bodyPr wrap="square" rtlCol="0">
            <a:spAutoFit/>
          </a:bodyPr>
          <a:lstStyle/>
          <a:p>
            <a:r>
              <a:rPr lang="en-US" sz="7200" b="1" dirty="0">
                <a:latin typeface="Berlin Sans FB Demi" panose="020E0802020502020306" pitchFamily="34" charset="0"/>
              </a:rPr>
              <a:t>Orion-X</a:t>
            </a:r>
            <a:endParaRPr lang="en-IN" sz="7200" b="1" dirty="0">
              <a:latin typeface="Berlin Sans FB Demi" panose="020E0802020502020306" pitchFamily="34" charset="0"/>
            </a:endParaRPr>
          </a:p>
        </p:txBody>
      </p:sp>
      <p:sp>
        <p:nvSpPr>
          <p:cNvPr id="65" name="TextBox 64">
            <a:extLst>
              <a:ext uri="{FF2B5EF4-FFF2-40B4-BE49-F238E27FC236}">
                <a16:creationId xmlns:a16="http://schemas.microsoft.com/office/drawing/2014/main" id="{8EB0A60E-4E08-EC7A-B881-B6B2C9200781}"/>
              </a:ext>
            </a:extLst>
          </p:cNvPr>
          <p:cNvSpPr txBox="1"/>
          <p:nvPr/>
        </p:nvSpPr>
        <p:spPr>
          <a:xfrm>
            <a:off x="7973400" y="3958100"/>
            <a:ext cx="5096233" cy="1200329"/>
          </a:xfrm>
          <a:prstGeom prst="rect">
            <a:avLst/>
          </a:prstGeom>
          <a:noFill/>
          <a:ln>
            <a:noFill/>
          </a:ln>
        </p:spPr>
        <p:txBody>
          <a:bodyPr wrap="square" rtlCol="0">
            <a:spAutoFit/>
          </a:bodyPr>
          <a:lstStyle/>
          <a:p>
            <a:r>
              <a:rPr lang="en-US" sz="7200" b="1" dirty="0">
                <a:ln>
                  <a:solidFill>
                    <a:schemeClr val="accent1">
                      <a:shade val="15000"/>
                    </a:schemeClr>
                  </a:solidFill>
                </a:ln>
                <a:noFill/>
                <a:latin typeface="Berlin Sans FB Demi" panose="020E0802020502020306" pitchFamily="34" charset="0"/>
              </a:rPr>
              <a:t>Orion-X</a:t>
            </a:r>
            <a:endParaRPr lang="en-IN" sz="7200" b="1" dirty="0">
              <a:ln>
                <a:solidFill>
                  <a:schemeClr val="accent1">
                    <a:shade val="15000"/>
                  </a:schemeClr>
                </a:solidFill>
              </a:ln>
              <a:noFill/>
              <a:latin typeface="Berlin Sans FB Demi" panose="020E0802020502020306" pitchFamily="34" charset="0"/>
            </a:endParaRPr>
          </a:p>
        </p:txBody>
      </p:sp>
      <p:sp>
        <p:nvSpPr>
          <p:cNvPr id="67" name="TextBox 66">
            <a:extLst>
              <a:ext uri="{FF2B5EF4-FFF2-40B4-BE49-F238E27FC236}">
                <a16:creationId xmlns:a16="http://schemas.microsoft.com/office/drawing/2014/main" id="{54570710-21E9-DFBC-4A55-D614A84C5C4B}"/>
              </a:ext>
            </a:extLst>
          </p:cNvPr>
          <p:cNvSpPr txBox="1"/>
          <p:nvPr/>
        </p:nvSpPr>
        <p:spPr>
          <a:xfrm>
            <a:off x="7973400" y="1699572"/>
            <a:ext cx="5096233" cy="1200329"/>
          </a:xfrm>
          <a:prstGeom prst="rect">
            <a:avLst/>
          </a:prstGeom>
          <a:noFill/>
          <a:ln>
            <a:noFill/>
          </a:ln>
        </p:spPr>
        <p:txBody>
          <a:bodyPr wrap="square" rtlCol="0">
            <a:spAutoFit/>
          </a:bodyPr>
          <a:lstStyle/>
          <a:p>
            <a:r>
              <a:rPr lang="en-US" sz="7200" b="1" dirty="0">
                <a:ln>
                  <a:solidFill>
                    <a:schemeClr val="accent1">
                      <a:shade val="15000"/>
                    </a:schemeClr>
                  </a:solidFill>
                </a:ln>
                <a:noFill/>
                <a:latin typeface="Berlin Sans FB Demi" panose="020E0802020502020306" pitchFamily="34" charset="0"/>
              </a:rPr>
              <a:t>Orion-X</a:t>
            </a:r>
            <a:endParaRPr lang="en-IN" sz="7200" b="1" dirty="0">
              <a:ln>
                <a:solidFill>
                  <a:schemeClr val="accent1">
                    <a:shade val="15000"/>
                  </a:schemeClr>
                </a:solidFill>
              </a:ln>
              <a:noFill/>
              <a:latin typeface="Berlin Sans FB Demi" panose="020E0802020502020306" pitchFamily="34" charset="0"/>
            </a:endParaRPr>
          </a:p>
        </p:txBody>
      </p:sp>
    </p:spTree>
    <p:extLst>
      <p:ext uri="{BB962C8B-B14F-4D97-AF65-F5344CB8AC3E}">
        <p14:creationId xmlns:p14="http://schemas.microsoft.com/office/powerpoint/2010/main" val="30627588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47">
        <p159:morph option="byObject"/>
      </p:transition>
    </mc:Choice>
    <mc:Fallback xmlns="">
      <p:transition spd="slow" advTm="447">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3367A8AE-0C7B-FBE2-BA5B-EDC25B746E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95" y="0"/>
            <a:ext cx="12188398" cy="6858000"/>
          </a:xfrm>
          <a:prstGeom prst="rect">
            <a:avLst/>
          </a:prstGeom>
        </p:spPr>
      </p:pic>
      <p:grpSp>
        <p:nvGrpSpPr>
          <p:cNvPr id="10" name="Group 9">
            <a:extLst>
              <a:ext uri="{FF2B5EF4-FFF2-40B4-BE49-F238E27FC236}">
                <a16:creationId xmlns:a16="http://schemas.microsoft.com/office/drawing/2014/main" id="{574BCD09-6F5A-7D38-03E7-4EA210878813}"/>
              </a:ext>
            </a:extLst>
          </p:cNvPr>
          <p:cNvGrpSpPr/>
          <p:nvPr/>
        </p:nvGrpSpPr>
        <p:grpSpPr>
          <a:xfrm>
            <a:off x="8140982" y="0"/>
            <a:ext cx="4580863" cy="6858000"/>
            <a:chOff x="8098473" y="0"/>
            <a:chExt cx="4580863" cy="6858000"/>
          </a:xfrm>
        </p:grpSpPr>
        <p:grpSp>
          <p:nvGrpSpPr>
            <p:cNvPr id="8" name="Group 7">
              <a:extLst>
                <a:ext uri="{FF2B5EF4-FFF2-40B4-BE49-F238E27FC236}">
                  <a16:creationId xmlns:a16="http://schemas.microsoft.com/office/drawing/2014/main" id="{02373B6A-9ECC-C883-AB63-43EB4D1ABEC4}"/>
                </a:ext>
              </a:extLst>
            </p:cNvPr>
            <p:cNvGrpSpPr/>
            <p:nvPr/>
          </p:nvGrpSpPr>
          <p:grpSpPr>
            <a:xfrm>
              <a:off x="8098473" y="0"/>
              <a:ext cx="4072271" cy="6858000"/>
              <a:chOff x="8089629" y="0"/>
              <a:chExt cx="4072271" cy="6858000"/>
            </a:xfrm>
          </p:grpSpPr>
          <p:sp>
            <p:nvSpPr>
              <p:cNvPr id="13" name="Rectangle 12">
                <a:extLst>
                  <a:ext uri="{FF2B5EF4-FFF2-40B4-BE49-F238E27FC236}">
                    <a16:creationId xmlns:a16="http://schemas.microsoft.com/office/drawing/2014/main" id="{3656C23C-C613-4A2B-E359-EF39AADBFF3D}"/>
                  </a:ext>
                </a:extLst>
              </p:cNvPr>
              <p:cNvSpPr/>
              <p:nvPr/>
            </p:nvSpPr>
            <p:spPr>
              <a:xfrm>
                <a:off x="8089629" y="0"/>
                <a:ext cx="4072271" cy="6858000"/>
              </a:xfrm>
              <a:prstGeom prst="rect">
                <a:avLst/>
              </a:prstGeom>
              <a:solidFill>
                <a:schemeClr val="accent1">
                  <a:lumMod val="40000"/>
                  <a:lumOff val="60000"/>
                </a:schemeClr>
              </a:solid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6" name="Picture 25">
                <a:extLst>
                  <a:ext uri="{FF2B5EF4-FFF2-40B4-BE49-F238E27FC236}">
                    <a16:creationId xmlns:a16="http://schemas.microsoft.com/office/drawing/2014/main" id="{1162044C-A69D-C61A-98D3-959BB06814EA}"/>
                  </a:ext>
                </a:extLst>
              </p:cNvPr>
              <p:cNvPicPr>
                <a:picLocks noChangeAspect="1"/>
              </p:cNvPicPr>
              <p:nvPr/>
            </p:nvPicPr>
            <p:blipFill>
              <a:blip r:embed="rId3">
                <a:extLst>
                  <a:ext uri="{28A0092B-C50C-407E-A947-70E740481C1C}">
                    <a14:useLocalDpi xmlns:a14="http://schemas.microsoft.com/office/drawing/2010/main" val="0"/>
                  </a:ext>
                </a:extLst>
              </a:blip>
              <a:srcRect l="3287" r="3287"/>
              <a:stretch/>
            </p:blipFill>
            <p:spPr>
              <a:xfrm>
                <a:off x="9390321" y="435935"/>
                <a:ext cx="1605518" cy="1605518"/>
              </a:xfrm>
              <a:prstGeom prst="ellipse">
                <a:avLst/>
              </a:prstGeom>
              <a:noFill/>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9" name="Picture 28">
                <a:extLst>
                  <a:ext uri="{FF2B5EF4-FFF2-40B4-BE49-F238E27FC236}">
                    <a16:creationId xmlns:a16="http://schemas.microsoft.com/office/drawing/2014/main" id="{34B840D3-12E0-5665-538B-0CA8C8E582B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390321" y="3646967"/>
                <a:ext cx="1605518" cy="1605518"/>
              </a:xfrm>
              <a:prstGeom prst="ellipse">
                <a:avLst/>
              </a:prstGeom>
              <a:noFill/>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2" name="TextBox 31">
                <a:extLst>
                  <a:ext uri="{FF2B5EF4-FFF2-40B4-BE49-F238E27FC236}">
                    <a16:creationId xmlns:a16="http://schemas.microsoft.com/office/drawing/2014/main" id="{72300E0E-76B5-057B-7AF2-B86EE010BC7F}"/>
                  </a:ext>
                </a:extLst>
              </p:cNvPr>
              <p:cNvSpPr txBox="1"/>
              <p:nvPr/>
            </p:nvSpPr>
            <p:spPr>
              <a:xfrm>
                <a:off x="8858694" y="2659544"/>
                <a:ext cx="2668772" cy="369332"/>
              </a:xfrm>
              <a:prstGeom prst="rect">
                <a:avLst/>
              </a:prstGeom>
              <a:noFill/>
            </p:spPr>
            <p:txBody>
              <a:bodyPr wrap="square" rtlCol="0">
                <a:spAutoFit/>
              </a:bodyPr>
              <a:lstStyle/>
              <a:p>
                <a:pPr algn="ctr"/>
                <a:r>
                  <a:rPr lang="en-US" dirty="0">
                    <a:latin typeface="Berlin Sans FB Demi" panose="020E0802020502020306" pitchFamily="34" charset="0"/>
                  </a:rPr>
                  <a:t>Suparna Sonar</a:t>
                </a:r>
                <a:endParaRPr lang="en-IN" dirty="0">
                  <a:latin typeface="Berlin Sans FB Demi" panose="020E0802020502020306" pitchFamily="34" charset="0"/>
                </a:endParaRPr>
              </a:p>
            </p:txBody>
          </p:sp>
          <p:sp>
            <p:nvSpPr>
              <p:cNvPr id="35" name="TextBox 34">
                <a:extLst>
                  <a:ext uri="{FF2B5EF4-FFF2-40B4-BE49-F238E27FC236}">
                    <a16:creationId xmlns:a16="http://schemas.microsoft.com/office/drawing/2014/main" id="{A47C8C62-4FD3-E567-B6C3-0EBF3C8D6202}"/>
                  </a:ext>
                </a:extLst>
              </p:cNvPr>
              <p:cNvSpPr txBox="1"/>
              <p:nvPr/>
            </p:nvSpPr>
            <p:spPr>
              <a:xfrm>
                <a:off x="8858694" y="5870576"/>
                <a:ext cx="2668772" cy="369332"/>
              </a:xfrm>
              <a:prstGeom prst="rect">
                <a:avLst/>
              </a:prstGeom>
              <a:noFill/>
            </p:spPr>
            <p:txBody>
              <a:bodyPr wrap="square" rtlCol="0">
                <a:spAutoFit/>
              </a:bodyPr>
              <a:lstStyle/>
              <a:p>
                <a:pPr algn="ctr"/>
                <a:r>
                  <a:rPr lang="en-US" dirty="0">
                    <a:latin typeface="Berlin Sans FB Demi" panose="020E0802020502020306" pitchFamily="34" charset="0"/>
                  </a:rPr>
                  <a:t>Johnson Nadar</a:t>
                </a:r>
                <a:endParaRPr lang="en-IN" dirty="0">
                  <a:latin typeface="Berlin Sans FB Demi" panose="020E0802020502020306" pitchFamily="34" charset="0"/>
                </a:endParaRPr>
              </a:p>
            </p:txBody>
          </p:sp>
        </p:grpSp>
        <p:sp>
          <p:nvSpPr>
            <p:cNvPr id="9" name="Isosceles Triangle 8">
              <a:extLst>
                <a:ext uri="{FF2B5EF4-FFF2-40B4-BE49-F238E27FC236}">
                  <a16:creationId xmlns:a16="http://schemas.microsoft.com/office/drawing/2014/main" id="{F5DAF9B6-AFDB-C350-59E1-738D6A032328}"/>
                </a:ext>
              </a:extLst>
            </p:cNvPr>
            <p:cNvSpPr/>
            <p:nvPr/>
          </p:nvSpPr>
          <p:spPr>
            <a:xfrm rot="5400000">
              <a:off x="11476083" y="1640957"/>
              <a:ext cx="1897914" cy="508592"/>
            </a:xfrm>
            <a:prstGeom prst="triangle">
              <a:avLst>
                <a:gd name="adj" fmla="val 47902"/>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 name="Group 6">
            <a:extLst>
              <a:ext uri="{FF2B5EF4-FFF2-40B4-BE49-F238E27FC236}">
                <a16:creationId xmlns:a16="http://schemas.microsoft.com/office/drawing/2014/main" id="{4787ABAD-B144-E5C5-DCB1-28EA7092789D}"/>
              </a:ext>
            </a:extLst>
          </p:cNvPr>
          <p:cNvGrpSpPr/>
          <p:nvPr/>
        </p:nvGrpSpPr>
        <p:grpSpPr>
          <a:xfrm>
            <a:off x="4079635" y="0"/>
            <a:ext cx="4582632" cy="6858000"/>
            <a:chOff x="4072269" y="0"/>
            <a:chExt cx="4582632" cy="6858000"/>
          </a:xfrm>
        </p:grpSpPr>
        <p:sp>
          <p:nvSpPr>
            <p:cNvPr id="14" name="Rectangle 13">
              <a:extLst>
                <a:ext uri="{FF2B5EF4-FFF2-40B4-BE49-F238E27FC236}">
                  <a16:creationId xmlns:a16="http://schemas.microsoft.com/office/drawing/2014/main" id="{24FFECDA-AF68-D846-F514-ED5BAD511120}"/>
                </a:ext>
              </a:extLst>
            </p:cNvPr>
            <p:cNvSpPr/>
            <p:nvPr/>
          </p:nvSpPr>
          <p:spPr>
            <a:xfrm>
              <a:off x="4072269" y="0"/>
              <a:ext cx="4072271" cy="6858000"/>
            </a:xfrm>
            <a:prstGeom prst="rect">
              <a:avLst/>
            </a:prstGeom>
            <a:solidFill>
              <a:schemeClr val="accent1">
                <a:lumMod val="60000"/>
                <a:lumOff val="40000"/>
              </a:schemeClr>
            </a:solid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6" name="Group 5">
              <a:extLst>
                <a:ext uri="{FF2B5EF4-FFF2-40B4-BE49-F238E27FC236}">
                  <a16:creationId xmlns:a16="http://schemas.microsoft.com/office/drawing/2014/main" id="{D3077ABC-AF4E-FC69-66D4-2AC9C8D086C8}"/>
                </a:ext>
              </a:extLst>
            </p:cNvPr>
            <p:cNvGrpSpPr/>
            <p:nvPr/>
          </p:nvGrpSpPr>
          <p:grpSpPr>
            <a:xfrm>
              <a:off x="4761614" y="435935"/>
              <a:ext cx="3893287" cy="5803973"/>
              <a:chOff x="4761614" y="435935"/>
              <a:chExt cx="3893287" cy="5803973"/>
            </a:xfrm>
          </p:grpSpPr>
          <p:pic>
            <p:nvPicPr>
              <p:cNvPr id="23" name="Picture 22">
                <a:extLst>
                  <a:ext uri="{FF2B5EF4-FFF2-40B4-BE49-F238E27FC236}">
                    <a16:creationId xmlns:a16="http://schemas.microsoft.com/office/drawing/2014/main" id="{C27A5D5D-2C3D-8DA6-7CC0-4C8492C3C8E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293241" y="435935"/>
                <a:ext cx="1605518" cy="1605518"/>
              </a:xfrm>
              <a:prstGeom prst="ellipse">
                <a:avLst/>
              </a:prstGeom>
              <a:noFill/>
              <a:ln w="63500" cap="rnd">
                <a:solidFill>
                  <a:schemeClr val="accent1">
                    <a:lumMod val="60000"/>
                    <a:lumOff val="4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8" name="Picture 27">
                <a:extLst>
                  <a:ext uri="{FF2B5EF4-FFF2-40B4-BE49-F238E27FC236}">
                    <a16:creationId xmlns:a16="http://schemas.microsoft.com/office/drawing/2014/main" id="{ED86C55C-6C38-7EE9-97D9-F08CDD083E06}"/>
                  </a:ext>
                </a:extLst>
              </p:cNvPr>
              <p:cNvPicPr>
                <a:picLocks noChangeAspect="1"/>
              </p:cNvPicPr>
              <p:nvPr/>
            </p:nvPicPr>
            <p:blipFill>
              <a:blip r:embed="rId6">
                <a:extLst>
                  <a:ext uri="{28A0092B-C50C-407E-A947-70E740481C1C}">
                    <a14:useLocalDpi xmlns:a14="http://schemas.microsoft.com/office/drawing/2010/main" val="0"/>
                  </a:ext>
                </a:extLst>
              </a:blip>
              <a:srcRect l="1375" r="1375"/>
              <a:stretch/>
            </p:blipFill>
            <p:spPr>
              <a:xfrm>
                <a:off x="5305645" y="3646967"/>
                <a:ext cx="1605518" cy="1605518"/>
              </a:xfrm>
              <a:prstGeom prst="ellipse">
                <a:avLst/>
              </a:prstGeom>
              <a:noFill/>
              <a:ln w="63500" cap="rnd">
                <a:solidFill>
                  <a:schemeClr val="accent1">
                    <a:lumMod val="60000"/>
                    <a:lumOff val="4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1" name="TextBox 30">
                <a:extLst>
                  <a:ext uri="{FF2B5EF4-FFF2-40B4-BE49-F238E27FC236}">
                    <a16:creationId xmlns:a16="http://schemas.microsoft.com/office/drawing/2014/main" id="{602393C8-179D-1266-B9D8-63003A6C5F6C}"/>
                  </a:ext>
                </a:extLst>
              </p:cNvPr>
              <p:cNvSpPr txBox="1"/>
              <p:nvPr/>
            </p:nvSpPr>
            <p:spPr>
              <a:xfrm>
                <a:off x="4774019" y="2659544"/>
                <a:ext cx="2668772" cy="369332"/>
              </a:xfrm>
              <a:prstGeom prst="rect">
                <a:avLst/>
              </a:prstGeom>
              <a:noFill/>
              <a:ln>
                <a:solidFill>
                  <a:schemeClr val="accent1">
                    <a:lumMod val="60000"/>
                    <a:lumOff val="40000"/>
                  </a:schemeClr>
                </a:solidFill>
              </a:ln>
            </p:spPr>
            <p:txBody>
              <a:bodyPr wrap="square" rtlCol="0">
                <a:spAutoFit/>
              </a:bodyPr>
              <a:lstStyle/>
              <a:p>
                <a:pPr algn="ctr"/>
                <a:r>
                  <a:rPr lang="en-US" dirty="0" err="1">
                    <a:latin typeface="Berlin Sans FB Demi" panose="020E0802020502020306" pitchFamily="34" charset="0"/>
                  </a:rPr>
                  <a:t>Sasanka</a:t>
                </a:r>
                <a:r>
                  <a:rPr lang="en-US" dirty="0">
                    <a:latin typeface="Berlin Sans FB Demi" panose="020E0802020502020306" pitchFamily="34" charset="0"/>
                  </a:rPr>
                  <a:t> Shekhar Kundu</a:t>
                </a:r>
                <a:endParaRPr lang="en-IN" dirty="0">
                  <a:latin typeface="Berlin Sans FB Demi" panose="020E0802020502020306" pitchFamily="34" charset="0"/>
                </a:endParaRPr>
              </a:p>
            </p:txBody>
          </p:sp>
          <p:sp>
            <p:nvSpPr>
              <p:cNvPr id="34" name="TextBox 33">
                <a:extLst>
                  <a:ext uri="{FF2B5EF4-FFF2-40B4-BE49-F238E27FC236}">
                    <a16:creationId xmlns:a16="http://schemas.microsoft.com/office/drawing/2014/main" id="{A1FE7ADD-BD3D-A245-C481-628E1DDCE800}"/>
                  </a:ext>
                </a:extLst>
              </p:cNvPr>
              <p:cNvSpPr txBox="1"/>
              <p:nvPr/>
            </p:nvSpPr>
            <p:spPr>
              <a:xfrm>
                <a:off x="4761614" y="5870576"/>
                <a:ext cx="2668772" cy="369332"/>
              </a:xfrm>
              <a:prstGeom prst="rect">
                <a:avLst/>
              </a:prstGeom>
              <a:noFill/>
              <a:ln>
                <a:solidFill>
                  <a:schemeClr val="accent1">
                    <a:lumMod val="60000"/>
                    <a:lumOff val="40000"/>
                  </a:schemeClr>
                </a:solidFill>
              </a:ln>
            </p:spPr>
            <p:txBody>
              <a:bodyPr wrap="square" rtlCol="0">
                <a:spAutoFit/>
              </a:bodyPr>
              <a:lstStyle/>
              <a:p>
                <a:pPr algn="ctr"/>
                <a:r>
                  <a:rPr lang="en-US" dirty="0">
                    <a:latin typeface="Berlin Sans FB Demi" panose="020E0802020502020306" pitchFamily="34" charset="0"/>
                  </a:rPr>
                  <a:t>Aryan </a:t>
                </a:r>
                <a:r>
                  <a:rPr lang="en-US" dirty="0" err="1">
                    <a:latin typeface="Berlin Sans FB Demi" panose="020E0802020502020306" pitchFamily="34" charset="0"/>
                  </a:rPr>
                  <a:t>Khekre</a:t>
                </a:r>
                <a:endParaRPr lang="en-IN" dirty="0">
                  <a:latin typeface="Berlin Sans FB Demi" panose="020E0802020502020306" pitchFamily="34" charset="0"/>
                </a:endParaRPr>
              </a:p>
            </p:txBody>
          </p:sp>
          <p:sp>
            <p:nvSpPr>
              <p:cNvPr id="3" name="Isosceles Triangle 2">
                <a:extLst>
                  <a:ext uri="{FF2B5EF4-FFF2-40B4-BE49-F238E27FC236}">
                    <a16:creationId xmlns:a16="http://schemas.microsoft.com/office/drawing/2014/main" id="{E5D214AD-B832-3541-21B8-752AF7403FF5}"/>
                  </a:ext>
                </a:extLst>
              </p:cNvPr>
              <p:cNvSpPr/>
              <p:nvPr/>
            </p:nvSpPr>
            <p:spPr>
              <a:xfrm rot="5400000">
                <a:off x="7451648" y="1640957"/>
                <a:ext cx="1897914" cy="508592"/>
              </a:xfrm>
              <a:prstGeom prst="triangle">
                <a:avLst>
                  <a:gd name="adj" fmla="val 47902"/>
                </a:avLst>
              </a:prstGeom>
              <a:solidFill>
                <a:schemeClr val="accent1">
                  <a:lumMod val="60000"/>
                  <a:lumOff val="40000"/>
                </a:schemeClr>
              </a:solid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1" name="Group 10">
            <a:extLst>
              <a:ext uri="{FF2B5EF4-FFF2-40B4-BE49-F238E27FC236}">
                <a16:creationId xmlns:a16="http://schemas.microsoft.com/office/drawing/2014/main" id="{4B874132-BDAF-DF10-DC79-AB4EDD021305}"/>
              </a:ext>
            </a:extLst>
          </p:cNvPr>
          <p:cNvGrpSpPr/>
          <p:nvPr/>
        </p:nvGrpSpPr>
        <p:grpSpPr>
          <a:xfrm>
            <a:off x="-12395" y="0"/>
            <a:ext cx="4582632" cy="6858000"/>
            <a:chOff x="-12395" y="0"/>
            <a:chExt cx="4582632" cy="6858000"/>
          </a:xfrm>
        </p:grpSpPr>
        <p:sp>
          <p:nvSpPr>
            <p:cNvPr id="4" name="Rectangle 3">
              <a:extLst>
                <a:ext uri="{FF2B5EF4-FFF2-40B4-BE49-F238E27FC236}">
                  <a16:creationId xmlns:a16="http://schemas.microsoft.com/office/drawing/2014/main" id="{6693C517-FB4B-D999-C1BF-555E5BF6702A}"/>
                </a:ext>
              </a:extLst>
            </p:cNvPr>
            <p:cNvSpPr/>
            <p:nvPr/>
          </p:nvSpPr>
          <p:spPr>
            <a:xfrm>
              <a:off x="-12395" y="0"/>
              <a:ext cx="4072271" cy="6858000"/>
            </a:xfrm>
            <a:prstGeom prst="rect">
              <a:avLst/>
            </a:prstGeom>
            <a:solidFill>
              <a:schemeClr val="accent1">
                <a:lumMod val="75000"/>
              </a:schemeClr>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6" name="Picture 15">
              <a:extLst>
                <a:ext uri="{FF2B5EF4-FFF2-40B4-BE49-F238E27FC236}">
                  <a16:creationId xmlns:a16="http://schemas.microsoft.com/office/drawing/2014/main" id="{FAB0D302-C208-FF0C-C2D1-25F574A7FCD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20980" y="435935"/>
              <a:ext cx="1605518" cy="1605518"/>
            </a:xfrm>
            <a:prstGeom prst="ellipse">
              <a:avLst/>
            </a:prstGeom>
            <a:ln w="63500" cap="rnd">
              <a:solidFill>
                <a:schemeClr val="accent1">
                  <a:lumMod val="75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7" name="Picture 26">
              <a:extLst>
                <a:ext uri="{FF2B5EF4-FFF2-40B4-BE49-F238E27FC236}">
                  <a16:creationId xmlns:a16="http://schemas.microsoft.com/office/drawing/2014/main" id="{8CE1727B-3553-BFD8-AE2C-3366001D7E94}"/>
                </a:ext>
              </a:extLst>
            </p:cNvPr>
            <p:cNvPicPr>
              <a:picLocks noChangeAspect="1"/>
            </p:cNvPicPr>
            <p:nvPr/>
          </p:nvPicPr>
          <p:blipFill>
            <a:blip r:embed="rId8">
              <a:extLst>
                <a:ext uri="{28A0092B-C50C-407E-A947-70E740481C1C}">
                  <a14:useLocalDpi xmlns:a14="http://schemas.microsoft.com/office/drawing/2010/main" val="0"/>
                </a:ext>
              </a:extLst>
            </a:blip>
            <a:srcRect l="697" r="697"/>
            <a:stretch/>
          </p:blipFill>
          <p:spPr>
            <a:xfrm>
              <a:off x="1208576" y="3646967"/>
              <a:ext cx="1605518" cy="1605518"/>
            </a:xfrm>
            <a:prstGeom prst="ellipse">
              <a:avLst/>
            </a:prstGeom>
            <a:noFill/>
            <a:ln w="63500" cap="rnd">
              <a:solidFill>
                <a:schemeClr val="accent1">
                  <a:lumMod val="75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0" name="TextBox 29">
              <a:extLst>
                <a:ext uri="{FF2B5EF4-FFF2-40B4-BE49-F238E27FC236}">
                  <a16:creationId xmlns:a16="http://schemas.microsoft.com/office/drawing/2014/main" id="{4AD9754B-1B43-4776-827F-608C55311631}"/>
                </a:ext>
              </a:extLst>
            </p:cNvPr>
            <p:cNvSpPr txBox="1"/>
            <p:nvPr/>
          </p:nvSpPr>
          <p:spPr>
            <a:xfrm>
              <a:off x="768213" y="2659544"/>
              <a:ext cx="2668772" cy="369332"/>
            </a:xfrm>
            <a:prstGeom prst="rect">
              <a:avLst/>
            </a:prstGeom>
            <a:noFill/>
            <a:ln>
              <a:solidFill>
                <a:schemeClr val="accent1">
                  <a:lumMod val="75000"/>
                </a:schemeClr>
              </a:solidFill>
            </a:ln>
          </p:spPr>
          <p:txBody>
            <a:bodyPr wrap="square" rtlCol="0">
              <a:spAutoFit/>
            </a:bodyPr>
            <a:lstStyle/>
            <a:p>
              <a:pPr algn="ctr"/>
              <a:r>
                <a:rPr lang="en-US" dirty="0">
                  <a:latin typeface="Berlin Sans FB Demi" panose="020E0802020502020306" pitchFamily="34" charset="0"/>
                </a:rPr>
                <a:t>Bhavesh Dutta</a:t>
              </a:r>
              <a:endParaRPr lang="en-IN" dirty="0">
                <a:latin typeface="Berlin Sans FB Demi" panose="020E0802020502020306" pitchFamily="34" charset="0"/>
              </a:endParaRPr>
            </a:p>
          </p:txBody>
        </p:sp>
        <p:sp>
          <p:nvSpPr>
            <p:cNvPr id="33" name="TextBox 32">
              <a:extLst>
                <a:ext uri="{FF2B5EF4-FFF2-40B4-BE49-F238E27FC236}">
                  <a16:creationId xmlns:a16="http://schemas.microsoft.com/office/drawing/2014/main" id="{617DC2DB-3EEE-2680-2707-69B6BF648907}"/>
                </a:ext>
              </a:extLst>
            </p:cNvPr>
            <p:cNvSpPr txBox="1"/>
            <p:nvPr/>
          </p:nvSpPr>
          <p:spPr>
            <a:xfrm>
              <a:off x="768213" y="5886526"/>
              <a:ext cx="2668772" cy="369332"/>
            </a:xfrm>
            <a:prstGeom prst="rect">
              <a:avLst/>
            </a:prstGeom>
            <a:noFill/>
            <a:ln>
              <a:solidFill>
                <a:schemeClr val="accent1">
                  <a:lumMod val="75000"/>
                </a:schemeClr>
              </a:solidFill>
            </a:ln>
          </p:spPr>
          <p:txBody>
            <a:bodyPr wrap="square" rtlCol="0">
              <a:spAutoFit/>
            </a:bodyPr>
            <a:lstStyle/>
            <a:p>
              <a:pPr algn="ctr"/>
              <a:r>
                <a:rPr lang="en-US" dirty="0" err="1">
                  <a:latin typeface="Berlin Sans FB Demi" panose="020E0802020502020306" pitchFamily="34" charset="0"/>
                </a:rPr>
                <a:t>Purvesh</a:t>
              </a:r>
              <a:r>
                <a:rPr lang="en-US" dirty="0">
                  <a:latin typeface="Berlin Sans FB Demi" panose="020E0802020502020306" pitchFamily="34" charset="0"/>
                </a:rPr>
                <a:t> Mali</a:t>
              </a:r>
              <a:endParaRPr lang="en-IN" dirty="0">
                <a:latin typeface="Berlin Sans FB Demi" panose="020E0802020502020306" pitchFamily="34" charset="0"/>
              </a:endParaRPr>
            </a:p>
          </p:txBody>
        </p:sp>
        <p:sp>
          <p:nvSpPr>
            <p:cNvPr id="2" name="Isosceles Triangle 1">
              <a:extLst>
                <a:ext uri="{FF2B5EF4-FFF2-40B4-BE49-F238E27FC236}">
                  <a16:creationId xmlns:a16="http://schemas.microsoft.com/office/drawing/2014/main" id="{082C17FB-FDB0-801C-7D96-8ED291E3449B}"/>
                </a:ext>
              </a:extLst>
            </p:cNvPr>
            <p:cNvSpPr/>
            <p:nvPr/>
          </p:nvSpPr>
          <p:spPr>
            <a:xfrm rot="5400000">
              <a:off x="3366984" y="1640957"/>
              <a:ext cx="1897914" cy="508592"/>
            </a:xfrm>
            <a:prstGeom prst="triangle">
              <a:avLst>
                <a:gd name="adj" fmla="val 47902"/>
              </a:avLst>
            </a:prstGeom>
            <a:solidFill>
              <a:schemeClr val="accent1">
                <a:lumMod val="75000"/>
              </a:schemeClr>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 name="TextBox 4">
            <a:extLst>
              <a:ext uri="{FF2B5EF4-FFF2-40B4-BE49-F238E27FC236}">
                <a16:creationId xmlns:a16="http://schemas.microsoft.com/office/drawing/2014/main" id="{9D8BE5EE-EFE2-9CEC-54B9-08B03C8EB00E}"/>
              </a:ext>
            </a:extLst>
          </p:cNvPr>
          <p:cNvSpPr txBox="1"/>
          <p:nvPr/>
        </p:nvSpPr>
        <p:spPr>
          <a:xfrm>
            <a:off x="-13461518" y="1779258"/>
            <a:ext cx="13499361" cy="1938992"/>
          </a:xfrm>
          <a:prstGeom prst="rect">
            <a:avLst/>
          </a:prstGeom>
          <a:noFill/>
        </p:spPr>
        <p:txBody>
          <a:bodyPr wrap="square" rtlCol="0">
            <a:spAutoFit/>
          </a:bodyPr>
          <a:lstStyle/>
          <a:p>
            <a:pPr algn="ctr"/>
            <a:r>
              <a:rPr lang="en-US" sz="6000" b="1" dirty="0">
                <a:solidFill>
                  <a:schemeClr val="bg1">
                    <a:lumMod val="85000"/>
                  </a:schemeClr>
                </a:solidFill>
                <a:latin typeface="Copperplate Gothic Light" panose="020E0507020206020404" pitchFamily="34" charset="0"/>
              </a:rPr>
              <a:t>Seismic detection across the solar system</a:t>
            </a:r>
            <a:endParaRPr lang="en-IN" sz="6000" b="1" dirty="0">
              <a:solidFill>
                <a:schemeClr val="bg1">
                  <a:lumMod val="85000"/>
                </a:schemeClr>
              </a:solidFill>
              <a:latin typeface="Copperplate Gothic Light" panose="020E0507020206020404" pitchFamily="34" charset="0"/>
            </a:endParaRPr>
          </a:p>
        </p:txBody>
      </p:sp>
    </p:spTree>
    <p:extLst>
      <p:ext uri="{BB962C8B-B14F-4D97-AF65-F5344CB8AC3E}">
        <p14:creationId xmlns:p14="http://schemas.microsoft.com/office/powerpoint/2010/main" val="38072055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16">
        <p159:morph option="byObject"/>
      </p:transition>
    </mc:Choice>
    <mc:Fallback xmlns="">
      <p:transition spd="slow" advTm="516">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a:extLst>
              <a:ext uri="{FF2B5EF4-FFF2-40B4-BE49-F238E27FC236}">
                <a16:creationId xmlns:a16="http://schemas.microsoft.com/office/drawing/2014/main" id="{EF749DFE-3977-C813-759D-06FCFF9B3F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3" y="0"/>
            <a:ext cx="12188398" cy="6858000"/>
          </a:xfrm>
          <a:prstGeom prst="rect">
            <a:avLst/>
          </a:prstGeom>
        </p:spPr>
      </p:pic>
      <p:grpSp>
        <p:nvGrpSpPr>
          <p:cNvPr id="2" name="Group 1">
            <a:extLst>
              <a:ext uri="{FF2B5EF4-FFF2-40B4-BE49-F238E27FC236}">
                <a16:creationId xmlns:a16="http://schemas.microsoft.com/office/drawing/2014/main" id="{8DA363A9-420E-4712-2FEE-8DEBF5378D2C}"/>
              </a:ext>
            </a:extLst>
          </p:cNvPr>
          <p:cNvGrpSpPr/>
          <p:nvPr/>
        </p:nvGrpSpPr>
        <p:grpSpPr>
          <a:xfrm>
            <a:off x="12192000" y="0"/>
            <a:ext cx="4580863" cy="6858000"/>
            <a:chOff x="8098473" y="0"/>
            <a:chExt cx="4580863" cy="6858000"/>
          </a:xfrm>
        </p:grpSpPr>
        <p:grpSp>
          <p:nvGrpSpPr>
            <p:cNvPr id="3" name="Group 2">
              <a:extLst>
                <a:ext uri="{FF2B5EF4-FFF2-40B4-BE49-F238E27FC236}">
                  <a16:creationId xmlns:a16="http://schemas.microsoft.com/office/drawing/2014/main" id="{BFA3BF8F-BBF5-F6F7-C8B6-DAA7E40AA150}"/>
                </a:ext>
              </a:extLst>
            </p:cNvPr>
            <p:cNvGrpSpPr/>
            <p:nvPr/>
          </p:nvGrpSpPr>
          <p:grpSpPr>
            <a:xfrm>
              <a:off x="8098473" y="0"/>
              <a:ext cx="4072271" cy="6858000"/>
              <a:chOff x="8089629" y="0"/>
              <a:chExt cx="4072271" cy="6858000"/>
            </a:xfrm>
          </p:grpSpPr>
          <p:sp>
            <p:nvSpPr>
              <p:cNvPr id="5" name="Rectangle 4">
                <a:extLst>
                  <a:ext uri="{FF2B5EF4-FFF2-40B4-BE49-F238E27FC236}">
                    <a16:creationId xmlns:a16="http://schemas.microsoft.com/office/drawing/2014/main" id="{61211E14-80A1-5FED-DA8E-139E28FCF420}"/>
                  </a:ext>
                </a:extLst>
              </p:cNvPr>
              <p:cNvSpPr/>
              <p:nvPr/>
            </p:nvSpPr>
            <p:spPr>
              <a:xfrm>
                <a:off x="8089629" y="0"/>
                <a:ext cx="4072271" cy="6858000"/>
              </a:xfrm>
              <a:prstGeom prst="rect">
                <a:avLst/>
              </a:prstGeom>
              <a:solidFill>
                <a:schemeClr val="accent1">
                  <a:lumMod val="40000"/>
                  <a:lumOff val="60000"/>
                </a:schemeClr>
              </a:solid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DC38F35D-E417-67C1-958A-DFD08A666DFC}"/>
                  </a:ext>
                </a:extLst>
              </p:cNvPr>
              <p:cNvPicPr>
                <a:picLocks noChangeAspect="1"/>
              </p:cNvPicPr>
              <p:nvPr/>
            </p:nvPicPr>
            <p:blipFill>
              <a:blip r:embed="rId3">
                <a:extLst>
                  <a:ext uri="{28A0092B-C50C-407E-A947-70E740481C1C}">
                    <a14:useLocalDpi xmlns:a14="http://schemas.microsoft.com/office/drawing/2010/main" val="0"/>
                  </a:ext>
                </a:extLst>
              </a:blip>
              <a:srcRect l="3287" r="3287"/>
              <a:stretch/>
            </p:blipFill>
            <p:spPr>
              <a:xfrm>
                <a:off x="9390321" y="435935"/>
                <a:ext cx="1605518" cy="1605518"/>
              </a:xfrm>
              <a:prstGeom prst="ellipse">
                <a:avLst/>
              </a:prstGeom>
              <a:noFill/>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a:extLst>
                  <a:ext uri="{FF2B5EF4-FFF2-40B4-BE49-F238E27FC236}">
                    <a16:creationId xmlns:a16="http://schemas.microsoft.com/office/drawing/2014/main" id="{4CF5185B-5A6E-8E8F-F318-327B03A2F48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390321" y="3646967"/>
                <a:ext cx="1605518" cy="1605518"/>
              </a:xfrm>
              <a:prstGeom prst="ellipse">
                <a:avLst/>
              </a:prstGeom>
              <a:noFill/>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8" name="TextBox 7">
                <a:extLst>
                  <a:ext uri="{FF2B5EF4-FFF2-40B4-BE49-F238E27FC236}">
                    <a16:creationId xmlns:a16="http://schemas.microsoft.com/office/drawing/2014/main" id="{01783D71-D296-7A7E-ED51-A75D04E8F85E}"/>
                  </a:ext>
                </a:extLst>
              </p:cNvPr>
              <p:cNvSpPr txBox="1"/>
              <p:nvPr/>
            </p:nvSpPr>
            <p:spPr>
              <a:xfrm>
                <a:off x="8858694" y="2659544"/>
                <a:ext cx="2668772" cy="369332"/>
              </a:xfrm>
              <a:prstGeom prst="rect">
                <a:avLst/>
              </a:prstGeom>
              <a:noFill/>
            </p:spPr>
            <p:txBody>
              <a:bodyPr wrap="square" rtlCol="0">
                <a:spAutoFit/>
              </a:bodyPr>
              <a:lstStyle/>
              <a:p>
                <a:pPr algn="ctr"/>
                <a:r>
                  <a:rPr lang="en-US" dirty="0">
                    <a:latin typeface="Berlin Sans FB Demi" panose="020E0802020502020306" pitchFamily="34" charset="0"/>
                  </a:rPr>
                  <a:t>Suparna Sonar</a:t>
                </a:r>
                <a:endParaRPr lang="en-IN" dirty="0">
                  <a:latin typeface="Berlin Sans FB Demi" panose="020E0802020502020306" pitchFamily="34" charset="0"/>
                </a:endParaRPr>
              </a:p>
            </p:txBody>
          </p:sp>
          <p:sp>
            <p:nvSpPr>
              <p:cNvPr id="9" name="TextBox 8">
                <a:extLst>
                  <a:ext uri="{FF2B5EF4-FFF2-40B4-BE49-F238E27FC236}">
                    <a16:creationId xmlns:a16="http://schemas.microsoft.com/office/drawing/2014/main" id="{40062790-51F3-11B9-D8F7-35624794CDDB}"/>
                  </a:ext>
                </a:extLst>
              </p:cNvPr>
              <p:cNvSpPr txBox="1"/>
              <p:nvPr/>
            </p:nvSpPr>
            <p:spPr>
              <a:xfrm>
                <a:off x="8858694" y="5870576"/>
                <a:ext cx="2668772" cy="369332"/>
              </a:xfrm>
              <a:prstGeom prst="rect">
                <a:avLst/>
              </a:prstGeom>
              <a:noFill/>
            </p:spPr>
            <p:txBody>
              <a:bodyPr wrap="square" rtlCol="0">
                <a:spAutoFit/>
              </a:bodyPr>
              <a:lstStyle/>
              <a:p>
                <a:pPr algn="ctr"/>
                <a:r>
                  <a:rPr lang="en-US" dirty="0">
                    <a:latin typeface="Berlin Sans FB Demi" panose="020E0802020502020306" pitchFamily="34" charset="0"/>
                  </a:rPr>
                  <a:t>Johnson Nadar</a:t>
                </a:r>
                <a:endParaRPr lang="en-IN" dirty="0">
                  <a:latin typeface="Berlin Sans FB Demi" panose="020E0802020502020306" pitchFamily="34" charset="0"/>
                </a:endParaRPr>
              </a:p>
            </p:txBody>
          </p:sp>
        </p:grpSp>
        <p:sp>
          <p:nvSpPr>
            <p:cNvPr id="4" name="Isosceles Triangle 3">
              <a:extLst>
                <a:ext uri="{FF2B5EF4-FFF2-40B4-BE49-F238E27FC236}">
                  <a16:creationId xmlns:a16="http://schemas.microsoft.com/office/drawing/2014/main" id="{5CC84FD3-8826-22C5-2EE1-D8FF429DFEE9}"/>
                </a:ext>
              </a:extLst>
            </p:cNvPr>
            <p:cNvSpPr/>
            <p:nvPr/>
          </p:nvSpPr>
          <p:spPr>
            <a:xfrm rot="5400000">
              <a:off x="11476083" y="1640957"/>
              <a:ext cx="1897914" cy="508592"/>
            </a:xfrm>
            <a:prstGeom prst="triangle">
              <a:avLst>
                <a:gd name="adj" fmla="val 47902"/>
              </a:avLst>
            </a:prstGeom>
            <a:solidFill>
              <a:schemeClr val="accent1">
                <a:lumMod val="40000"/>
                <a:lumOff val="60000"/>
              </a:schemeClr>
            </a:solidFill>
            <a:ln>
              <a:solidFill>
                <a:schemeClr val="accent1">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0" name="Group 9">
            <a:extLst>
              <a:ext uri="{FF2B5EF4-FFF2-40B4-BE49-F238E27FC236}">
                <a16:creationId xmlns:a16="http://schemas.microsoft.com/office/drawing/2014/main" id="{08B80260-464B-1817-ECE9-2628023D8ABF}"/>
              </a:ext>
            </a:extLst>
          </p:cNvPr>
          <p:cNvGrpSpPr/>
          <p:nvPr/>
        </p:nvGrpSpPr>
        <p:grpSpPr>
          <a:xfrm>
            <a:off x="12192000" y="0"/>
            <a:ext cx="4582632" cy="6858000"/>
            <a:chOff x="4072269" y="0"/>
            <a:chExt cx="4582632" cy="6858000"/>
          </a:xfrm>
        </p:grpSpPr>
        <p:sp>
          <p:nvSpPr>
            <p:cNvPr id="11" name="Rectangle 10">
              <a:extLst>
                <a:ext uri="{FF2B5EF4-FFF2-40B4-BE49-F238E27FC236}">
                  <a16:creationId xmlns:a16="http://schemas.microsoft.com/office/drawing/2014/main" id="{9FE8B0C3-1BFF-D7FE-402E-4E7D5C3D31F9}"/>
                </a:ext>
              </a:extLst>
            </p:cNvPr>
            <p:cNvSpPr/>
            <p:nvPr/>
          </p:nvSpPr>
          <p:spPr>
            <a:xfrm>
              <a:off x="4072269" y="0"/>
              <a:ext cx="4072271" cy="6858000"/>
            </a:xfrm>
            <a:prstGeom prst="rect">
              <a:avLst/>
            </a:prstGeom>
            <a:solidFill>
              <a:schemeClr val="accent1">
                <a:lumMod val="60000"/>
                <a:lumOff val="40000"/>
              </a:schemeClr>
            </a:solid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2" name="Group 11">
              <a:extLst>
                <a:ext uri="{FF2B5EF4-FFF2-40B4-BE49-F238E27FC236}">
                  <a16:creationId xmlns:a16="http://schemas.microsoft.com/office/drawing/2014/main" id="{6E947B3E-E89F-F833-8CCE-E77DAA154E68}"/>
                </a:ext>
              </a:extLst>
            </p:cNvPr>
            <p:cNvGrpSpPr/>
            <p:nvPr/>
          </p:nvGrpSpPr>
          <p:grpSpPr>
            <a:xfrm>
              <a:off x="4761614" y="435935"/>
              <a:ext cx="3893287" cy="5803973"/>
              <a:chOff x="4761614" y="435935"/>
              <a:chExt cx="3893287" cy="5803973"/>
            </a:xfrm>
          </p:grpSpPr>
          <p:pic>
            <p:nvPicPr>
              <p:cNvPr id="13" name="Picture 12">
                <a:extLst>
                  <a:ext uri="{FF2B5EF4-FFF2-40B4-BE49-F238E27FC236}">
                    <a16:creationId xmlns:a16="http://schemas.microsoft.com/office/drawing/2014/main" id="{760F4755-6E6F-C01D-6C19-1EDAE7B0C6E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5293241" y="435935"/>
                <a:ext cx="1605518" cy="1605518"/>
              </a:xfrm>
              <a:prstGeom prst="ellipse">
                <a:avLst/>
              </a:prstGeom>
              <a:noFill/>
              <a:ln w="63500" cap="rnd">
                <a:solidFill>
                  <a:schemeClr val="accent1">
                    <a:lumMod val="60000"/>
                    <a:lumOff val="4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4" name="Picture 13">
                <a:extLst>
                  <a:ext uri="{FF2B5EF4-FFF2-40B4-BE49-F238E27FC236}">
                    <a16:creationId xmlns:a16="http://schemas.microsoft.com/office/drawing/2014/main" id="{8CBFF6B0-E24F-92D5-BEBD-97F6F1531568}"/>
                  </a:ext>
                </a:extLst>
              </p:cNvPr>
              <p:cNvPicPr>
                <a:picLocks noChangeAspect="1"/>
              </p:cNvPicPr>
              <p:nvPr/>
            </p:nvPicPr>
            <p:blipFill>
              <a:blip r:embed="rId6">
                <a:extLst>
                  <a:ext uri="{28A0092B-C50C-407E-A947-70E740481C1C}">
                    <a14:useLocalDpi xmlns:a14="http://schemas.microsoft.com/office/drawing/2010/main" val="0"/>
                  </a:ext>
                </a:extLst>
              </a:blip>
              <a:srcRect l="1375" r="1375"/>
              <a:stretch/>
            </p:blipFill>
            <p:spPr>
              <a:xfrm>
                <a:off x="5305645" y="3646967"/>
                <a:ext cx="1605518" cy="1605518"/>
              </a:xfrm>
              <a:prstGeom prst="ellipse">
                <a:avLst/>
              </a:prstGeom>
              <a:noFill/>
              <a:ln w="63500" cap="rnd">
                <a:solidFill>
                  <a:schemeClr val="accent1">
                    <a:lumMod val="60000"/>
                    <a:lumOff val="40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TextBox 14">
                <a:extLst>
                  <a:ext uri="{FF2B5EF4-FFF2-40B4-BE49-F238E27FC236}">
                    <a16:creationId xmlns:a16="http://schemas.microsoft.com/office/drawing/2014/main" id="{653FCAB9-86B6-60E3-D06B-0AA106CF3998}"/>
                  </a:ext>
                </a:extLst>
              </p:cNvPr>
              <p:cNvSpPr txBox="1"/>
              <p:nvPr/>
            </p:nvSpPr>
            <p:spPr>
              <a:xfrm>
                <a:off x="4774019" y="2659544"/>
                <a:ext cx="2668772" cy="369332"/>
              </a:xfrm>
              <a:prstGeom prst="rect">
                <a:avLst/>
              </a:prstGeom>
              <a:noFill/>
              <a:ln>
                <a:solidFill>
                  <a:schemeClr val="accent1">
                    <a:lumMod val="60000"/>
                    <a:lumOff val="40000"/>
                  </a:schemeClr>
                </a:solidFill>
              </a:ln>
            </p:spPr>
            <p:txBody>
              <a:bodyPr wrap="square" rtlCol="0">
                <a:spAutoFit/>
              </a:bodyPr>
              <a:lstStyle/>
              <a:p>
                <a:pPr algn="ctr"/>
                <a:r>
                  <a:rPr lang="en-US" dirty="0" err="1">
                    <a:latin typeface="Berlin Sans FB Demi" panose="020E0802020502020306" pitchFamily="34" charset="0"/>
                  </a:rPr>
                  <a:t>Sasanka</a:t>
                </a:r>
                <a:r>
                  <a:rPr lang="en-US" dirty="0">
                    <a:latin typeface="Berlin Sans FB Demi" panose="020E0802020502020306" pitchFamily="34" charset="0"/>
                  </a:rPr>
                  <a:t> Shekhar Kundu</a:t>
                </a:r>
                <a:endParaRPr lang="en-IN" dirty="0">
                  <a:latin typeface="Berlin Sans FB Demi" panose="020E0802020502020306" pitchFamily="34" charset="0"/>
                </a:endParaRPr>
              </a:p>
            </p:txBody>
          </p:sp>
          <p:sp>
            <p:nvSpPr>
              <p:cNvPr id="16" name="TextBox 15">
                <a:extLst>
                  <a:ext uri="{FF2B5EF4-FFF2-40B4-BE49-F238E27FC236}">
                    <a16:creationId xmlns:a16="http://schemas.microsoft.com/office/drawing/2014/main" id="{4ADFB66A-F2E6-AA12-3423-E4970C4BF9CA}"/>
                  </a:ext>
                </a:extLst>
              </p:cNvPr>
              <p:cNvSpPr txBox="1"/>
              <p:nvPr/>
            </p:nvSpPr>
            <p:spPr>
              <a:xfrm>
                <a:off x="4761614" y="5870576"/>
                <a:ext cx="2668772" cy="369332"/>
              </a:xfrm>
              <a:prstGeom prst="rect">
                <a:avLst/>
              </a:prstGeom>
              <a:noFill/>
              <a:ln>
                <a:solidFill>
                  <a:schemeClr val="accent1">
                    <a:lumMod val="60000"/>
                    <a:lumOff val="40000"/>
                  </a:schemeClr>
                </a:solidFill>
              </a:ln>
            </p:spPr>
            <p:txBody>
              <a:bodyPr wrap="square" rtlCol="0">
                <a:spAutoFit/>
              </a:bodyPr>
              <a:lstStyle/>
              <a:p>
                <a:pPr algn="ctr"/>
                <a:r>
                  <a:rPr lang="en-US" dirty="0">
                    <a:latin typeface="Berlin Sans FB Demi" panose="020E0802020502020306" pitchFamily="34" charset="0"/>
                  </a:rPr>
                  <a:t>Aryan </a:t>
                </a:r>
                <a:r>
                  <a:rPr lang="en-US" dirty="0" err="1">
                    <a:latin typeface="Berlin Sans FB Demi" panose="020E0802020502020306" pitchFamily="34" charset="0"/>
                  </a:rPr>
                  <a:t>Khekre</a:t>
                </a:r>
                <a:endParaRPr lang="en-IN" dirty="0">
                  <a:latin typeface="Berlin Sans FB Demi" panose="020E0802020502020306" pitchFamily="34" charset="0"/>
                </a:endParaRPr>
              </a:p>
            </p:txBody>
          </p:sp>
          <p:sp>
            <p:nvSpPr>
              <p:cNvPr id="17" name="Isosceles Triangle 16">
                <a:extLst>
                  <a:ext uri="{FF2B5EF4-FFF2-40B4-BE49-F238E27FC236}">
                    <a16:creationId xmlns:a16="http://schemas.microsoft.com/office/drawing/2014/main" id="{12F6E17E-CBE2-8E9D-673C-63652DD8F03B}"/>
                  </a:ext>
                </a:extLst>
              </p:cNvPr>
              <p:cNvSpPr/>
              <p:nvPr/>
            </p:nvSpPr>
            <p:spPr>
              <a:xfrm rot="5400000">
                <a:off x="7451648" y="1640957"/>
                <a:ext cx="1897914" cy="508592"/>
              </a:xfrm>
              <a:prstGeom prst="triangle">
                <a:avLst>
                  <a:gd name="adj" fmla="val 47902"/>
                </a:avLst>
              </a:prstGeom>
              <a:solidFill>
                <a:schemeClr val="accent1">
                  <a:lumMod val="60000"/>
                  <a:lumOff val="40000"/>
                </a:schemeClr>
              </a:solidFill>
              <a:ln>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grpSp>
        <p:nvGrpSpPr>
          <p:cNvPr id="18" name="Group 17">
            <a:extLst>
              <a:ext uri="{FF2B5EF4-FFF2-40B4-BE49-F238E27FC236}">
                <a16:creationId xmlns:a16="http://schemas.microsoft.com/office/drawing/2014/main" id="{394BEE79-F79A-741B-808E-66CC166CD81A}"/>
              </a:ext>
            </a:extLst>
          </p:cNvPr>
          <p:cNvGrpSpPr/>
          <p:nvPr/>
        </p:nvGrpSpPr>
        <p:grpSpPr>
          <a:xfrm>
            <a:off x="12192000" y="0"/>
            <a:ext cx="4582632" cy="6858000"/>
            <a:chOff x="-12395" y="0"/>
            <a:chExt cx="4582632" cy="6858000"/>
          </a:xfrm>
        </p:grpSpPr>
        <p:sp>
          <p:nvSpPr>
            <p:cNvPr id="19" name="Rectangle 18">
              <a:extLst>
                <a:ext uri="{FF2B5EF4-FFF2-40B4-BE49-F238E27FC236}">
                  <a16:creationId xmlns:a16="http://schemas.microsoft.com/office/drawing/2014/main" id="{BB6126BD-A13E-BA32-2C22-0145F2842C6E}"/>
                </a:ext>
              </a:extLst>
            </p:cNvPr>
            <p:cNvSpPr/>
            <p:nvPr/>
          </p:nvSpPr>
          <p:spPr>
            <a:xfrm>
              <a:off x="-12395" y="0"/>
              <a:ext cx="4072271" cy="6858000"/>
            </a:xfrm>
            <a:prstGeom prst="rect">
              <a:avLst/>
            </a:prstGeom>
            <a:solidFill>
              <a:schemeClr val="accent1">
                <a:lumMod val="75000"/>
              </a:schemeClr>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20" name="Picture 19">
              <a:extLst>
                <a:ext uri="{FF2B5EF4-FFF2-40B4-BE49-F238E27FC236}">
                  <a16:creationId xmlns:a16="http://schemas.microsoft.com/office/drawing/2014/main" id="{213CC47C-DDED-5AAB-F526-6554B219BF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20980" y="435935"/>
              <a:ext cx="1605518" cy="1605518"/>
            </a:xfrm>
            <a:prstGeom prst="ellipse">
              <a:avLst/>
            </a:prstGeom>
            <a:ln w="63500" cap="rnd">
              <a:solidFill>
                <a:schemeClr val="accent1">
                  <a:lumMod val="75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1" name="Picture 20">
              <a:extLst>
                <a:ext uri="{FF2B5EF4-FFF2-40B4-BE49-F238E27FC236}">
                  <a16:creationId xmlns:a16="http://schemas.microsoft.com/office/drawing/2014/main" id="{A57B3012-6DCB-90FF-3DD3-C30582A5F43C}"/>
                </a:ext>
              </a:extLst>
            </p:cNvPr>
            <p:cNvPicPr>
              <a:picLocks noChangeAspect="1"/>
            </p:cNvPicPr>
            <p:nvPr/>
          </p:nvPicPr>
          <p:blipFill>
            <a:blip r:embed="rId8">
              <a:extLst>
                <a:ext uri="{28A0092B-C50C-407E-A947-70E740481C1C}">
                  <a14:useLocalDpi xmlns:a14="http://schemas.microsoft.com/office/drawing/2010/main" val="0"/>
                </a:ext>
              </a:extLst>
            </a:blip>
            <a:srcRect l="697" r="697"/>
            <a:stretch/>
          </p:blipFill>
          <p:spPr>
            <a:xfrm>
              <a:off x="1208576" y="3646967"/>
              <a:ext cx="1605518" cy="1605518"/>
            </a:xfrm>
            <a:prstGeom prst="ellipse">
              <a:avLst/>
            </a:prstGeom>
            <a:noFill/>
            <a:ln w="63500" cap="rnd">
              <a:solidFill>
                <a:schemeClr val="accent1">
                  <a:lumMod val="75000"/>
                </a:schemeClr>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22" name="TextBox 21">
              <a:extLst>
                <a:ext uri="{FF2B5EF4-FFF2-40B4-BE49-F238E27FC236}">
                  <a16:creationId xmlns:a16="http://schemas.microsoft.com/office/drawing/2014/main" id="{6D404403-0DCF-D122-8C4F-9E6F2767AABC}"/>
                </a:ext>
              </a:extLst>
            </p:cNvPr>
            <p:cNvSpPr txBox="1"/>
            <p:nvPr/>
          </p:nvSpPr>
          <p:spPr>
            <a:xfrm>
              <a:off x="768213" y="2659544"/>
              <a:ext cx="2668772" cy="369332"/>
            </a:xfrm>
            <a:prstGeom prst="rect">
              <a:avLst/>
            </a:prstGeom>
            <a:noFill/>
            <a:ln>
              <a:solidFill>
                <a:schemeClr val="accent1">
                  <a:lumMod val="75000"/>
                </a:schemeClr>
              </a:solidFill>
            </a:ln>
          </p:spPr>
          <p:txBody>
            <a:bodyPr wrap="square" rtlCol="0">
              <a:spAutoFit/>
            </a:bodyPr>
            <a:lstStyle/>
            <a:p>
              <a:pPr algn="ctr"/>
              <a:r>
                <a:rPr lang="en-US" dirty="0">
                  <a:latin typeface="Berlin Sans FB Demi" panose="020E0802020502020306" pitchFamily="34" charset="0"/>
                </a:rPr>
                <a:t>Bhavesh Dutta</a:t>
              </a:r>
              <a:endParaRPr lang="en-IN" dirty="0">
                <a:latin typeface="Berlin Sans FB Demi" panose="020E0802020502020306" pitchFamily="34" charset="0"/>
              </a:endParaRPr>
            </a:p>
          </p:txBody>
        </p:sp>
        <p:sp>
          <p:nvSpPr>
            <p:cNvPr id="23" name="TextBox 22">
              <a:extLst>
                <a:ext uri="{FF2B5EF4-FFF2-40B4-BE49-F238E27FC236}">
                  <a16:creationId xmlns:a16="http://schemas.microsoft.com/office/drawing/2014/main" id="{9250DC2D-998C-7811-05C3-3259851C3E88}"/>
                </a:ext>
              </a:extLst>
            </p:cNvPr>
            <p:cNvSpPr txBox="1"/>
            <p:nvPr/>
          </p:nvSpPr>
          <p:spPr>
            <a:xfrm>
              <a:off x="768213" y="5886526"/>
              <a:ext cx="2668772" cy="369332"/>
            </a:xfrm>
            <a:prstGeom prst="rect">
              <a:avLst/>
            </a:prstGeom>
            <a:noFill/>
            <a:ln>
              <a:solidFill>
                <a:schemeClr val="accent1">
                  <a:lumMod val="75000"/>
                </a:schemeClr>
              </a:solidFill>
            </a:ln>
          </p:spPr>
          <p:txBody>
            <a:bodyPr wrap="square" rtlCol="0">
              <a:spAutoFit/>
            </a:bodyPr>
            <a:lstStyle/>
            <a:p>
              <a:pPr algn="ctr"/>
              <a:r>
                <a:rPr lang="en-US" dirty="0" err="1">
                  <a:latin typeface="Berlin Sans FB Demi" panose="020E0802020502020306" pitchFamily="34" charset="0"/>
                </a:rPr>
                <a:t>Purvesh</a:t>
              </a:r>
              <a:r>
                <a:rPr lang="en-US" dirty="0">
                  <a:latin typeface="Berlin Sans FB Demi" panose="020E0802020502020306" pitchFamily="34" charset="0"/>
                </a:rPr>
                <a:t> Mali</a:t>
              </a:r>
              <a:endParaRPr lang="en-IN" dirty="0">
                <a:latin typeface="Berlin Sans FB Demi" panose="020E0802020502020306" pitchFamily="34" charset="0"/>
              </a:endParaRPr>
            </a:p>
          </p:txBody>
        </p:sp>
        <p:sp>
          <p:nvSpPr>
            <p:cNvPr id="24" name="Isosceles Triangle 23">
              <a:extLst>
                <a:ext uri="{FF2B5EF4-FFF2-40B4-BE49-F238E27FC236}">
                  <a16:creationId xmlns:a16="http://schemas.microsoft.com/office/drawing/2014/main" id="{6F7BB44E-3998-E720-5B65-03421234142F}"/>
                </a:ext>
              </a:extLst>
            </p:cNvPr>
            <p:cNvSpPr/>
            <p:nvPr/>
          </p:nvSpPr>
          <p:spPr>
            <a:xfrm rot="5400000">
              <a:off x="3366984" y="1640957"/>
              <a:ext cx="1897914" cy="508592"/>
            </a:xfrm>
            <a:prstGeom prst="triangle">
              <a:avLst>
                <a:gd name="adj" fmla="val 47902"/>
              </a:avLst>
            </a:prstGeom>
            <a:solidFill>
              <a:schemeClr val="accent1">
                <a:lumMod val="75000"/>
              </a:schemeClr>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50" name="TextBox 49">
            <a:extLst>
              <a:ext uri="{FF2B5EF4-FFF2-40B4-BE49-F238E27FC236}">
                <a16:creationId xmlns:a16="http://schemas.microsoft.com/office/drawing/2014/main" id="{6566966B-15EC-746D-3A0F-8111631A230C}"/>
              </a:ext>
            </a:extLst>
          </p:cNvPr>
          <p:cNvSpPr txBox="1"/>
          <p:nvPr/>
        </p:nvSpPr>
        <p:spPr>
          <a:xfrm>
            <a:off x="-574975" y="1874714"/>
            <a:ext cx="13341950" cy="1938992"/>
          </a:xfrm>
          <a:prstGeom prst="rect">
            <a:avLst/>
          </a:prstGeom>
          <a:noFill/>
        </p:spPr>
        <p:txBody>
          <a:bodyPr wrap="square" rtlCol="0">
            <a:spAutoFit/>
          </a:bodyPr>
          <a:lstStyle/>
          <a:p>
            <a:pPr algn="ctr"/>
            <a:r>
              <a:rPr lang="en-US" sz="6000" b="1" dirty="0">
                <a:solidFill>
                  <a:schemeClr val="bg1">
                    <a:lumMod val="75000"/>
                  </a:schemeClr>
                </a:solidFill>
                <a:latin typeface="Copperplate Gothic Light" panose="020E0507020206020404" pitchFamily="34" charset="0"/>
              </a:rPr>
              <a:t>Seismic detection across the solar system</a:t>
            </a:r>
            <a:endParaRPr lang="en-IN" sz="6000" b="1" dirty="0">
              <a:solidFill>
                <a:schemeClr val="bg1">
                  <a:lumMod val="75000"/>
                </a:schemeClr>
              </a:solidFill>
              <a:latin typeface="Copperplate Gothic Light" panose="020E0507020206020404" pitchFamily="34" charset="0"/>
            </a:endParaRPr>
          </a:p>
        </p:txBody>
      </p:sp>
      <p:sp>
        <p:nvSpPr>
          <p:cNvPr id="52" name="TextBox 51">
            <a:extLst>
              <a:ext uri="{FF2B5EF4-FFF2-40B4-BE49-F238E27FC236}">
                <a16:creationId xmlns:a16="http://schemas.microsoft.com/office/drawing/2014/main" id="{9AF59C8A-0376-1CC7-B987-F89D0CC9C07F}"/>
              </a:ext>
            </a:extLst>
          </p:cNvPr>
          <p:cNvSpPr txBox="1"/>
          <p:nvPr/>
        </p:nvSpPr>
        <p:spPr>
          <a:xfrm>
            <a:off x="2139459" y="6858000"/>
            <a:ext cx="8686800" cy="3046988"/>
          </a:xfrm>
          <a:prstGeom prst="rect">
            <a:avLst/>
          </a:prstGeom>
          <a:noFill/>
        </p:spPr>
        <p:txBody>
          <a:bodyPr wrap="square">
            <a:spAutoFit/>
          </a:bodyPr>
          <a:lstStyle/>
          <a:p>
            <a:r>
              <a:rPr lang="en-IN" sz="2400" dirty="0">
                <a:latin typeface="Copperplate Gothic Light" panose="020E0507020206020404" pitchFamily="34" charset="0"/>
              </a:rPr>
              <a:t>Seismic Detection Across the Solar System is a project focused on studying seismic activity on planetary bodies, specifically the Moon and Mars. The primary goal was to develop an algorithm capable of filtering seismic data to isolate and detect specific quake events from noisy signals, enabling detailed analysis of planetary seismic activity.</a:t>
            </a:r>
          </a:p>
        </p:txBody>
      </p:sp>
      <p:sp>
        <p:nvSpPr>
          <p:cNvPr id="54" name="TextBox 53">
            <a:extLst>
              <a:ext uri="{FF2B5EF4-FFF2-40B4-BE49-F238E27FC236}">
                <a16:creationId xmlns:a16="http://schemas.microsoft.com/office/drawing/2014/main" id="{4B10F7AA-B5D5-3112-4746-A6BDA9EF1E37}"/>
              </a:ext>
            </a:extLst>
          </p:cNvPr>
          <p:cNvSpPr txBox="1"/>
          <p:nvPr/>
        </p:nvSpPr>
        <p:spPr>
          <a:xfrm>
            <a:off x="2139459" y="10111816"/>
            <a:ext cx="8686800" cy="3416320"/>
          </a:xfrm>
          <a:prstGeom prst="rect">
            <a:avLst/>
          </a:prstGeom>
          <a:noFill/>
        </p:spPr>
        <p:txBody>
          <a:bodyPr wrap="square">
            <a:spAutoFit/>
          </a:bodyPr>
          <a:lstStyle/>
          <a:p>
            <a:r>
              <a:rPr lang="en-IN" sz="2400" dirty="0">
                <a:latin typeface="Copperplate Gothic Light" panose="020E0507020206020404" pitchFamily="34" charset="0"/>
              </a:rPr>
              <a:t>During the hackathon, we built a prototype and developed algorithms that worked with real seismic datasets from NASA's </a:t>
            </a:r>
            <a:r>
              <a:rPr lang="en-IN" sz="2400" dirty="0" err="1">
                <a:latin typeface="Copperplate Gothic Light" panose="020E0507020206020404" pitchFamily="34" charset="0"/>
              </a:rPr>
              <a:t>catalog</a:t>
            </a:r>
            <a:r>
              <a:rPr lang="en-IN" sz="2400" dirty="0">
                <a:latin typeface="Copperplate Gothic Light" panose="020E0507020206020404" pitchFamily="34" charset="0"/>
              </a:rPr>
              <a:t>. We used tools like </a:t>
            </a:r>
            <a:r>
              <a:rPr lang="en-IN" sz="2400" dirty="0" err="1">
                <a:latin typeface="Copperplate Gothic Light" panose="020E0507020206020404" pitchFamily="34" charset="0"/>
              </a:rPr>
              <a:t>JupyterLab</a:t>
            </a:r>
            <a:r>
              <a:rPr lang="en-IN" sz="2400" dirty="0">
                <a:latin typeface="Copperplate Gothic Light" panose="020E0507020206020404" pitchFamily="34" charset="0"/>
              </a:rPr>
              <a:t>, Python, Matplotlib, Pandas, NumPy, scikit-learn, and </a:t>
            </a:r>
            <a:r>
              <a:rPr lang="en-IN" sz="2400" dirty="0" err="1">
                <a:latin typeface="Copperplate Gothic Light" panose="020E0507020206020404" pitchFamily="34" charset="0"/>
              </a:rPr>
              <a:t>ObsPy</a:t>
            </a:r>
            <a:r>
              <a:rPr lang="en-IN" sz="2400" dirty="0">
                <a:latin typeface="Copperplate Gothic Light" panose="020E0507020206020404" pitchFamily="34" charset="0"/>
              </a:rPr>
              <a:t> to process and </a:t>
            </a:r>
            <a:r>
              <a:rPr lang="en-IN" sz="2400" dirty="0" err="1">
                <a:latin typeface="Copperplate Gothic Light" panose="020E0507020206020404" pitchFamily="34" charset="0"/>
              </a:rPr>
              <a:t>analyze</a:t>
            </a:r>
            <a:r>
              <a:rPr lang="en-IN" sz="2400" dirty="0">
                <a:latin typeface="Copperplate Gothic Light" panose="020E0507020206020404" pitchFamily="34" charset="0"/>
              </a:rPr>
              <a:t> the data. The main challenge was efficiently filtering out noise to identify relevant seismic sections, a crucial step for advancing the study of extraterrestrial seismic phenomena.</a:t>
            </a:r>
          </a:p>
        </p:txBody>
      </p:sp>
    </p:spTree>
    <p:extLst>
      <p:ext uri="{BB962C8B-B14F-4D97-AF65-F5344CB8AC3E}">
        <p14:creationId xmlns:p14="http://schemas.microsoft.com/office/powerpoint/2010/main" val="28784917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549">
        <p159:morph option="byObject"/>
      </p:transition>
    </mc:Choice>
    <mc:Fallback xmlns="">
      <p:transition spd="slow" advTm="4549">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E760CE79-1F5B-6D34-C2C7-3723692865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 y="0"/>
            <a:ext cx="12188398" cy="6858000"/>
          </a:xfrm>
          <a:prstGeom prst="rect">
            <a:avLst/>
          </a:prstGeom>
        </p:spPr>
      </p:pic>
      <p:sp>
        <p:nvSpPr>
          <p:cNvPr id="30" name="TextBox 29">
            <a:extLst>
              <a:ext uri="{FF2B5EF4-FFF2-40B4-BE49-F238E27FC236}">
                <a16:creationId xmlns:a16="http://schemas.microsoft.com/office/drawing/2014/main" id="{F3902DB3-A6FB-1718-4BA2-F11C82F5488C}"/>
              </a:ext>
            </a:extLst>
          </p:cNvPr>
          <p:cNvSpPr txBox="1"/>
          <p:nvPr/>
        </p:nvSpPr>
        <p:spPr>
          <a:xfrm>
            <a:off x="2029412" y="453853"/>
            <a:ext cx="8416013" cy="492443"/>
          </a:xfrm>
          <a:prstGeom prst="rect">
            <a:avLst/>
          </a:prstGeom>
          <a:noFill/>
        </p:spPr>
        <p:txBody>
          <a:bodyPr wrap="square" rtlCol="0">
            <a:spAutoFit/>
          </a:bodyPr>
          <a:lstStyle/>
          <a:p>
            <a:pPr algn="ctr"/>
            <a:r>
              <a:rPr lang="en-US" sz="2600" b="1" dirty="0">
                <a:solidFill>
                  <a:schemeClr val="bg1">
                    <a:lumMod val="85000"/>
                  </a:schemeClr>
                </a:solidFill>
                <a:latin typeface="Copperplate Gothic Bold" panose="020E0705020206020404" pitchFamily="34" charset="0"/>
              </a:rPr>
              <a:t>Seismic detection across the solar system</a:t>
            </a:r>
            <a:endParaRPr lang="en-IN" sz="2600" b="1" dirty="0">
              <a:solidFill>
                <a:schemeClr val="bg1">
                  <a:lumMod val="85000"/>
                </a:schemeClr>
              </a:solidFill>
              <a:latin typeface="Copperplate Gothic Bold" panose="020E0705020206020404" pitchFamily="34" charset="0"/>
            </a:endParaRPr>
          </a:p>
        </p:txBody>
      </p:sp>
      <p:sp>
        <p:nvSpPr>
          <p:cNvPr id="31" name="TextBox 30">
            <a:extLst>
              <a:ext uri="{FF2B5EF4-FFF2-40B4-BE49-F238E27FC236}">
                <a16:creationId xmlns:a16="http://schemas.microsoft.com/office/drawing/2014/main" id="{338AEA6A-838F-78D6-1908-C8752F718A27}"/>
              </a:ext>
            </a:extLst>
          </p:cNvPr>
          <p:cNvSpPr txBox="1"/>
          <p:nvPr/>
        </p:nvSpPr>
        <p:spPr>
          <a:xfrm>
            <a:off x="2843767" y="946296"/>
            <a:ext cx="6732443" cy="2554545"/>
          </a:xfrm>
          <a:prstGeom prst="rect">
            <a:avLst/>
          </a:prstGeom>
          <a:noFill/>
        </p:spPr>
        <p:txBody>
          <a:bodyPr wrap="square">
            <a:spAutoFit/>
          </a:bodyPr>
          <a:lstStyle/>
          <a:p>
            <a:pPr algn="ctr"/>
            <a:r>
              <a:rPr lang="en-IN" sz="2000" b="1" dirty="0">
                <a:solidFill>
                  <a:schemeClr val="bg1">
                    <a:lumMod val="85000"/>
                  </a:schemeClr>
                </a:solidFill>
                <a:latin typeface="Copperplate Gothic Light" panose="020E0507020206020404" pitchFamily="34" charset="0"/>
              </a:rPr>
              <a:t>Seismic Detection Across the Solar System is a project focused on studying seismic activity on planetary bodies, specifically the Moon and Mars. The primary goal was to develop an algorithm capable of filtering seismic data to isolate and detect specific quake events from noisy signals, enabling detailed analysis of planetary seismic activity</a:t>
            </a:r>
            <a:r>
              <a:rPr lang="en-IN" sz="2000" dirty="0">
                <a:solidFill>
                  <a:schemeClr val="bg1">
                    <a:lumMod val="85000"/>
                  </a:schemeClr>
                </a:solidFill>
                <a:latin typeface="Copperplate Gothic Light" panose="020E0507020206020404" pitchFamily="34" charset="0"/>
              </a:rPr>
              <a:t>.</a:t>
            </a:r>
          </a:p>
        </p:txBody>
      </p:sp>
      <p:sp>
        <p:nvSpPr>
          <p:cNvPr id="32" name="TextBox 31">
            <a:extLst>
              <a:ext uri="{FF2B5EF4-FFF2-40B4-BE49-F238E27FC236}">
                <a16:creationId xmlns:a16="http://schemas.microsoft.com/office/drawing/2014/main" id="{6125F48B-3CBA-554C-A4C4-ED1D23AAA294}"/>
              </a:ext>
            </a:extLst>
          </p:cNvPr>
          <p:cNvSpPr txBox="1"/>
          <p:nvPr/>
        </p:nvSpPr>
        <p:spPr>
          <a:xfrm>
            <a:off x="2898628" y="3500841"/>
            <a:ext cx="6677582" cy="3170099"/>
          </a:xfrm>
          <a:prstGeom prst="rect">
            <a:avLst/>
          </a:prstGeom>
          <a:noFill/>
        </p:spPr>
        <p:txBody>
          <a:bodyPr wrap="square">
            <a:spAutoFit/>
          </a:bodyPr>
          <a:lstStyle/>
          <a:p>
            <a:pPr algn="ctr"/>
            <a:r>
              <a:rPr lang="en-IN" sz="2000" b="1" dirty="0">
                <a:solidFill>
                  <a:schemeClr val="bg1">
                    <a:lumMod val="85000"/>
                  </a:schemeClr>
                </a:solidFill>
                <a:latin typeface="Copperplate Gothic Light" panose="020E0507020206020404" pitchFamily="34" charset="0"/>
              </a:rPr>
              <a:t>During the hackathon, we built a prototype and developed algorithms that worked with real seismic datasets from NASA's </a:t>
            </a:r>
            <a:r>
              <a:rPr lang="en-IN" sz="2000" b="1" dirty="0" err="1">
                <a:solidFill>
                  <a:schemeClr val="bg1">
                    <a:lumMod val="85000"/>
                  </a:schemeClr>
                </a:solidFill>
                <a:latin typeface="Copperplate Gothic Light" panose="020E0507020206020404" pitchFamily="34" charset="0"/>
              </a:rPr>
              <a:t>catalog</a:t>
            </a:r>
            <a:r>
              <a:rPr lang="en-IN" sz="2000" b="1" dirty="0">
                <a:solidFill>
                  <a:schemeClr val="bg1">
                    <a:lumMod val="85000"/>
                  </a:schemeClr>
                </a:solidFill>
                <a:latin typeface="Copperplate Gothic Light" panose="020E0507020206020404" pitchFamily="34" charset="0"/>
              </a:rPr>
              <a:t>. We used tools like </a:t>
            </a:r>
            <a:r>
              <a:rPr lang="en-IN" sz="2000" b="1" dirty="0" err="1">
                <a:solidFill>
                  <a:schemeClr val="bg1">
                    <a:lumMod val="85000"/>
                  </a:schemeClr>
                </a:solidFill>
                <a:latin typeface="Copperplate Gothic Light" panose="020E0507020206020404" pitchFamily="34" charset="0"/>
              </a:rPr>
              <a:t>JupyterLab</a:t>
            </a:r>
            <a:r>
              <a:rPr lang="en-IN" sz="2000" b="1" dirty="0">
                <a:solidFill>
                  <a:schemeClr val="bg1">
                    <a:lumMod val="85000"/>
                  </a:schemeClr>
                </a:solidFill>
                <a:latin typeface="Copperplate Gothic Light" panose="020E0507020206020404" pitchFamily="34" charset="0"/>
              </a:rPr>
              <a:t>, Python, Matplotlib, Pandas, NumPy, scikit-learn, and </a:t>
            </a:r>
            <a:r>
              <a:rPr lang="en-IN" sz="2000" b="1" dirty="0" err="1">
                <a:solidFill>
                  <a:schemeClr val="bg1">
                    <a:lumMod val="85000"/>
                  </a:schemeClr>
                </a:solidFill>
                <a:latin typeface="Copperplate Gothic Light" panose="020E0507020206020404" pitchFamily="34" charset="0"/>
              </a:rPr>
              <a:t>ObsPy</a:t>
            </a:r>
            <a:r>
              <a:rPr lang="en-IN" sz="2000" b="1" dirty="0">
                <a:solidFill>
                  <a:schemeClr val="bg1">
                    <a:lumMod val="85000"/>
                  </a:schemeClr>
                </a:solidFill>
                <a:latin typeface="Copperplate Gothic Light" panose="020E0507020206020404" pitchFamily="34" charset="0"/>
              </a:rPr>
              <a:t> to process and </a:t>
            </a:r>
            <a:r>
              <a:rPr lang="en-IN" sz="2000" b="1" dirty="0" err="1">
                <a:solidFill>
                  <a:schemeClr val="bg1">
                    <a:lumMod val="85000"/>
                  </a:schemeClr>
                </a:solidFill>
                <a:latin typeface="Copperplate Gothic Light" panose="020E0507020206020404" pitchFamily="34" charset="0"/>
              </a:rPr>
              <a:t>analyze</a:t>
            </a:r>
            <a:r>
              <a:rPr lang="en-IN" sz="2000" b="1" dirty="0">
                <a:solidFill>
                  <a:schemeClr val="bg1">
                    <a:lumMod val="85000"/>
                  </a:schemeClr>
                </a:solidFill>
                <a:latin typeface="Copperplate Gothic Light" panose="020E0507020206020404" pitchFamily="34" charset="0"/>
              </a:rPr>
              <a:t> the data. The main challenge was efficiently filtering out noise to identify relevant seismic sections, a crucial step for advancing the study of extraterrestrial seismic phenomena</a:t>
            </a:r>
            <a:r>
              <a:rPr lang="en-IN" sz="2000" dirty="0">
                <a:solidFill>
                  <a:schemeClr val="bg1">
                    <a:lumMod val="85000"/>
                  </a:schemeClr>
                </a:solidFill>
                <a:latin typeface="Copperplate Gothic Light" panose="020E0507020206020404" pitchFamily="34" charset="0"/>
              </a:rPr>
              <a:t>.</a:t>
            </a:r>
          </a:p>
        </p:txBody>
      </p:sp>
      <p:sp>
        <p:nvSpPr>
          <p:cNvPr id="35" name="TextBox 34">
            <a:extLst>
              <a:ext uri="{FF2B5EF4-FFF2-40B4-BE49-F238E27FC236}">
                <a16:creationId xmlns:a16="http://schemas.microsoft.com/office/drawing/2014/main" id="{33296283-C8F4-86F8-8F0E-12734EC61C59}"/>
              </a:ext>
            </a:extLst>
          </p:cNvPr>
          <p:cNvSpPr txBox="1"/>
          <p:nvPr/>
        </p:nvSpPr>
        <p:spPr>
          <a:xfrm>
            <a:off x="13704849" y="6365557"/>
            <a:ext cx="9991492" cy="892552"/>
          </a:xfrm>
          <a:prstGeom prst="rect">
            <a:avLst/>
          </a:prstGeom>
          <a:noFill/>
        </p:spPr>
        <p:txBody>
          <a:bodyPr wrap="square">
            <a:spAutoFit/>
          </a:bodyPr>
          <a:lstStyle/>
          <a:p>
            <a:pPr algn="ctr"/>
            <a:r>
              <a:rPr lang="en-US" sz="2600" b="1" dirty="0">
                <a:solidFill>
                  <a:schemeClr val="bg1">
                    <a:lumMod val="85000"/>
                  </a:schemeClr>
                </a:solidFill>
                <a:latin typeface="Copperplate Gothic Bold" panose="020E0705020206020404" pitchFamily="34" charset="0"/>
              </a:rPr>
              <a:t>Project Overview: Leveraging Advanced Algorithms for Seismic Event Detection</a:t>
            </a:r>
            <a:endParaRPr lang="en-IN" sz="2600" b="1" dirty="0">
              <a:solidFill>
                <a:schemeClr val="bg1">
                  <a:lumMod val="85000"/>
                </a:schemeClr>
              </a:solidFill>
              <a:latin typeface="Copperplate Gothic Bold" panose="020E0705020206020404" pitchFamily="34" charset="0"/>
            </a:endParaRPr>
          </a:p>
        </p:txBody>
      </p:sp>
      <p:sp>
        <p:nvSpPr>
          <p:cNvPr id="36" name="TextBox 35">
            <a:extLst>
              <a:ext uri="{FF2B5EF4-FFF2-40B4-BE49-F238E27FC236}">
                <a16:creationId xmlns:a16="http://schemas.microsoft.com/office/drawing/2014/main" id="{235F56EF-868C-4703-2F36-FCCFC008DBA9}"/>
              </a:ext>
            </a:extLst>
          </p:cNvPr>
          <p:cNvSpPr txBox="1"/>
          <p:nvPr/>
        </p:nvSpPr>
        <p:spPr>
          <a:xfrm>
            <a:off x="14396224" y="6811833"/>
            <a:ext cx="10348332" cy="707886"/>
          </a:xfrm>
          <a:prstGeom prst="rect">
            <a:avLst/>
          </a:prstGeom>
          <a:noFill/>
        </p:spPr>
        <p:txBody>
          <a:bodyPr wrap="square">
            <a:spAutoFit/>
          </a:bodyPr>
          <a:lstStyle/>
          <a:p>
            <a:pPr algn="ctr"/>
            <a:r>
              <a:rPr lang="en-US" sz="2000" b="1" dirty="0">
                <a:solidFill>
                  <a:schemeClr val="bg1">
                    <a:lumMod val="85000"/>
                  </a:schemeClr>
                </a:solidFill>
                <a:latin typeface="Copperplate Gothic Light" panose="020E0507020206020404" pitchFamily="34" charset="0"/>
              </a:rPr>
              <a:t>In this project, we employ two key algorithms to enhance the detection and analysis of seismic events on the Moon and Mars:</a:t>
            </a:r>
            <a:endParaRPr lang="en-IN" sz="2000" b="1" dirty="0">
              <a:solidFill>
                <a:schemeClr val="bg1">
                  <a:lumMod val="85000"/>
                </a:schemeClr>
              </a:solidFill>
              <a:latin typeface="Copperplate Gothic Light" panose="020E0507020206020404" pitchFamily="34" charset="0"/>
            </a:endParaRPr>
          </a:p>
        </p:txBody>
      </p:sp>
      <p:sp>
        <p:nvSpPr>
          <p:cNvPr id="37" name="TextBox 36">
            <a:extLst>
              <a:ext uri="{FF2B5EF4-FFF2-40B4-BE49-F238E27FC236}">
                <a16:creationId xmlns:a16="http://schemas.microsoft.com/office/drawing/2014/main" id="{D3B0A482-6E53-09B9-0871-9537F63F26AE}"/>
              </a:ext>
            </a:extLst>
          </p:cNvPr>
          <p:cNvSpPr txBox="1"/>
          <p:nvPr/>
        </p:nvSpPr>
        <p:spPr>
          <a:xfrm>
            <a:off x="13704848" y="7518157"/>
            <a:ext cx="6177775" cy="2862322"/>
          </a:xfrm>
          <a:prstGeom prst="rect">
            <a:avLst/>
          </a:prstGeom>
          <a:noFill/>
        </p:spPr>
        <p:txBody>
          <a:bodyPr wrap="square">
            <a:spAutoFit/>
          </a:bodyPr>
          <a:lstStyle/>
          <a:p>
            <a:pPr algn="ctr"/>
            <a:r>
              <a:rPr lang="en-US" sz="2000" dirty="0">
                <a:solidFill>
                  <a:schemeClr val="bg1">
                    <a:lumMod val="85000"/>
                  </a:schemeClr>
                </a:solidFill>
                <a:latin typeface="Copperplate Gothic Light" panose="020E0507020206020404" pitchFamily="34" charset="0"/>
              </a:rPr>
              <a:t>1. STA/LTA (Short-Term Average/Long-Term Average) Algorithm - Objective: To detect seismic events by analyzing the ratio of short-term and long-term signal averages. - Functionality: Efficiently filters seismic data to isolate potential quake signals from background noise, ensuring more accurate event identification.</a:t>
            </a:r>
            <a:endParaRPr lang="en-IN" sz="2000" dirty="0">
              <a:solidFill>
                <a:schemeClr val="bg1">
                  <a:lumMod val="85000"/>
                </a:schemeClr>
              </a:solidFill>
              <a:latin typeface="Copperplate Gothic Light" panose="020E0507020206020404" pitchFamily="34" charset="0"/>
            </a:endParaRPr>
          </a:p>
        </p:txBody>
      </p:sp>
    </p:spTree>
    <p:extLst>
      <p:ext uri="{BB962C8B-B14F-4D97-AF65-F5344CB8AC3E}">
        <p14:creationId xmlns:p14="http://schemas.microsoft.com/office/powerpoint/2010/main" val="1036378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B035E2B-F931-7E6A-A6C2-B031D5F5DB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398" cy="6858000"/>
          </a:xfrm>
          <a:prstGeom prst="rect">
            <a:avLst/>
          </a:prstGeom>
        </p:spPr>
      </p:pic>
      <p:sp>
        <p:nvSpPr>
          <p:cNvPr id="4" name="TextBox 3">
            <a:extLst>
              <a:ext uri="{FF2B5EF4-FFF2-40B4-BE49-F238E27FC236}">
                <a16:creationId xmlns:a16="http://schemas.microsoft.com/office/drawing/2014/main" id="{79165AD6-FE2B-6809-3A6D-E1CBAC2695AE}"/>
              </a:ext>
            </a:extLst>
          </p:cNvPr>
          <p:cNvSpPr txBox="1"/>
          <p:nvPr/>
        </p:nvSpPr>
        <p:spPr>
          <a:xfrm>
            <a:off x="-11646917" y="2982724"/>
            <a:ext cx="11820292" cy="892552"/>
          </a:xfrm>
          <a:prstGeom prst="rect">
            <a:avLst/>
          </a:prstGeom>
          <a:noFill/>
        </p:spPr>
        <p:txBody>
          <a:bodyPr wrap="square">
            <a:spAutoFit/>
          </a:bodyPr>
          <a:lstStyle/>
          <a:p>
            <a:pPr algn="ctr"/>
            <a:r>
              <a:rPr lang="en-US" sz="2600" b="1" dirty="0">
                <a:solidFill>
                  <a:schemeClr val="bg1">
                    <a:lumMod val="85000"/>
                  </a:schemeClr>
                </a:solidFill>
                <a:latin typeface="Copperplate Gothic Bold" panose="020E0705020206020404" pitchFamily="34" charset="0"/>
              </a:rPr>
              <a:t>Project Overview: Leveraging Advanced Algorithms for Seismic Event Detection</a:t>
            </a:r>
            <a:endParaRPr lang="en-IN" sz="2600" b="1" dirty="0">
              <a:solidFill>
                <a:schemeClr val="bg1">
                  <a:lumMod val="85000"/>
                </a:schemeClr>
              </a:solidFill>
              <a:latin typeface="Copperplate Gothic Bold" panose="020E0705020206020404" pitchFamily="34" charset="0"/>
            </a:endParaRPr>
          </a:p>
        </p:txBody>
      </p:sp>
      <p:sp>
        <p:nvSpPr>
          <p:cNvPr id="5" name="TextBox 4">
            <a:extLst>
              <a:ext uri="{FF2B5EF4-FFF2-40B4-BE49-F238E27FC236}">
                <a16:creationId xmlns:a16="http://schemas.microsoft.com/office/drawing/2014/main" id="{4054361E-2D65-9535-8524-CDCAEB6146AF}"/>
              </a:ext>
            </a:extLst>
          </p:cNvPr>
          <p:cNvSpPr txBox="1"/>
          <p:nvPr/>
        </p:nvSpPr>
        <p:spPr>
          <a:xfrm>
            <a:off x="-12678264" y="3155866"/>
            <a:ext cx="12444761" cy="707886"/>
          </a:xfrm>
          <a:prstGeom prst="rect">
            <a:avLst/>
          </a:prstGeom>
          <a:noFill/>
        </p:spPr>
        <p:txBody>
          <a:bodyPr wrap="square">
            <a:spAutoFit/>
          </a:bodyPr>
          <a:lstStyle/>
          <a:p>
            <a:pPr algn="ctr"/>
            <a:r>
              <a:rPr lang="en-US" sz="2000" b="1" dirty="0">
                <a:solidFill>
                  <a:schemeClr val="bg1">
                    <a:lumMod val="85000"/>
                  </a:schemeClr>
                </a:solidFill>
                <a:latin typeface="Copperplate Gothic Light" panose="020E0507020206020404" pitchFamily="34" charset="0"/>
              </a:rPr>
              <a:t>In this project, we employ two key algorithms to enhance the detection and analysis of seismic events on the Moon and Mars:</a:t>
            </a:r>
            <a:endParaRPr lang="en-IN" sz="2000" b="1" dirty="0">
              <a:solidFill>
                <a:schemeClr val="bg1">
                  <a:lumMod val="85000"/>
                </a:schemeClr>
              </a:solidFill>
              <a:latin typeface="Copperplate Gothic Light" panose="020E0507020206020404" pitchFamily="34" charset="0"/>
            </a:endParaRPr>
          </a:p>
        </p:txBody>
      </p:sp>
      <p:sp>
        <p:nvSpPr>
          <p:cNvPr id="3" name="TextBox 2">
            <a:extLst>
              <a:ext uri="{FF2B5EF4-FFF2-40B4-BE49-F238E27FC236}">
                <a16:creationId xmlns:a16="http://schemas.microsoft.com/office/drawing/2014/main" id="{16511A00-C86B-D1E6-F2AB-9CF4FB9AD7FD}"/>
              </a:ext>
            </a:extLst>
          </p:cNvPr>
          <p:cNvSpPr txBox="1"/>
          <p:nvPr/>
        </p:nvSpPr>
        <p:spPr>
          <a:xfrm>
            <a:off x="-10454268" y="1843950"/>
            <a:ext cx="10454268" cy="3170099"/>
          </a:xfrm>
          <a:prstGeom prst="rect">
            <a:avLst/>
          </a:prstGeom>
          <a:noFill/>
        </p:spPr>
        <p:txBody>
          <a:bodyPr wrap="square">
            <a:spAutoFit/>
          </a:bodyPr>
          <a:lstStyle/>
          <a:p>
            <a:pPr algn="ctr"/>
            <a:r>
              <a:rPr lang="en-IN" sz="2000" dirty="0">
                <a:solidFill>
                  <a:schemeClr val="bg1">
                    <a:lumMod val="85000"/>
                  </a:schemeClr>
                </a:solidFill>
                <a:latin typeface="Copperplate Gothic Light" panose="020E0507020206020404" pitchFamily="34" charset="0"/>
              </a:rPr>
              <a:t>Random Forest</a:t>
            </a:r>
          </a:p>
          <a:p>
            <a:pPr algn="ctr"/>
            <a:r>
              <a:rPr lang="en-IN" sz="2000" dirty="0">
                <a:solidFill>
                  <a:schemeClr val="bg1">
                    <a:lumMod val="85000"/>
                  </a:schemeClr>
                </a:solidFill>
                <a:latin typeface="Copperplate Gothic Light" panose="020E0507020206020404" pitchFamily="34" charset="0"/>
              </a:rPr>
              <a:t>: - </a:t>
            </a:r>
          </a:p>
          <a:p>
            <a:pPr algn="ctr"/>
            <a:r>
              <a:rPr lang="en-IN" sz="2000" b="1" u="sng" dirty="0">
                <a:solidFill>
                  <a:schemeClr val="bg1">
                    <a:lumMod val="85000"/>
                  </a:schemeClr>
                </a:solidFill>
                <a:latin typeface="Copperplate Gothic Light" panose="020E0507020206020404" pitchFamily="34" charset="0"/>
              </a:rPr>
              <a:t>Objective</a:t>
            </a:r>
            <a:r>
              <a:rPr lang="en-IN" sz="2000" dirty="0">
                <a:solidFill>
                  <a:schemeClr val="bg1">
                    <a:lumMod val="85000"/>
                  </a:schemeClr>
                </a:solidFill>
                <a:latin typeface="Copperplate Gothic Light" panose="020E0507020206020404" pitchFamily="34" charset="0"/>
              </a:rPr>
              <a:t>:-A non-linear ensemble model that improves detection accuracy in complex, noisy data environments.</a:t>
            </a:r>
          </a:p>
          <a:p>
            <a:pPr algn="ctr"/>
            <a:r>
              <a:rPr lang="en-IN" sz="2000" b="1" u="sng" dirty="0">
                <a:solidFill>
                  <a:schemeClr val="bg1">
                    <a:lumMod val="85000"/>
                  </a:schemeClr>
                </a:solidFill>
                <a:latin typeface="Copperplate Gothic Light" panose="020E0507020206020404" pitchFamily="34" charset="0"/>
              </a:rPr>
              <a:t>Application</a:t>
            </a:r>
            <a:r>
              <a:rPr lang="en-IN" sz="2000" dirty="0">
                <a:solidFill>
                  <a:schemeClr val="bg1">
                    <a:lumMod val="85000"/>
                  </a:schemeClr>
                </a:solidFill>
                <a:latin typeface="Copperplate Gothic Light" panose="020E0507020206020404" pitchFamily="34" charset="0"/>
              </a:rPr>
              <a:t>:-Handles subtle and overlapping seismic signals, enhancing detection capability in challenging data scenarios.</a:t>
            </a:r>
          </a:p>
          <a:p>
            <a:pPr algn="ctr"/>
            <a:endParaRPr lang="en-IN" sz="2000" dirty="0">
              <a:solidFill>
                <a:schemeClr val="bg1">
                  <a:lumMod val="85000"/>
                </a:schemeClr>
              </a:solidFill>
              <a:latin typeface="Copperplate Gothic Light" panose="020E0507020206020404" pitchFamily="34" charset="0"/>
            </a:endParaRPr>
          </a:p>
          <a:p>
            <a:pPr algn="ctr"/>
            <a:r>
              <a:rPr lang="en-IN" sz="2000" dirty="0">
                <a:solidFill>
                  <a:schemeClr val="bg1">
                    <a:lumMod val="85000"/>
                  </a:schemeClr>
                </a:solidFill>
                <a:latin typeface="Copperplate Gothic Light" panose="020E0507020206020404" pitchFamily="34" charset="0"/>
              </a:rPr>
              <a:t>Tools and Technologies</a:t>
            </a:r>
          </a:p>
          <a:p>
            <a:pPr algn="ctr"/>
            <a:endParaRPr lang="en-IN" sz="2000" dirty="0">
              <a:solidFill>
                <a:schemeClr val="bg1">
                  <a:lumMod val="85000"/>
                </a:schemeClr>
              </a:solidFill>
              <a:latin typeface="Copperplate Gothic Light" panose="020E0507020206020404" pitchFamily="34" charset="0"/>
            </a:endParaRPr>
          </a:p>
          <a:p>
            <a:pPr algn="ctr"/>
            <a:r>
              <a:rPr lang="en-IN" sz="2000" dirty="0">
                <a:solidFill>
                  <a:schemeClr val="bg1">
                    <a:lumMod val="85000"/>
                  </a:schemeClr>
                </a:solidFill>
                <a:latin typeface="Copperplate Gothic Light" panose="020E0507020206020404" pitchFamily="34" charset="0"/>
              </a:rPr>
              <a:t>- </a:t>
            </a:r>
            <a:r>
              <a:rPr lang="en-IN" sz="2000" dirty="0" err="1">
                <a:solidFill>
                  <a:schemeClr val="bg1">
                    <a:lumMod val="85000"/>
                  </a:schemeClr>
                </a:solidFill>
                <a:latin typeface="Copperplate Gothic Light" panose="020E0507020206020404" pitchFamily="34" charset="0"/>
              </a:rPr>
              <a:t>JupyterLab,Python</a:t>
            </a:r>
            <a:r>
              <a:rPr lang="en-IN" sz="2000" dirty="0">
                <a:solidFill>
                  <a:schemeClr val="bg1">
                    <a:lumMod val="85000"/>
                  </a:schemeClr>
                </a:solidFill>
                <a:latin typeface="Copperplate Gothic Light" panose="020E0507020206020404" pitchFamily="34" charset="0"/>
              </a:rPr>
              <a:t>, Matplotlib, Pandas, NumPy, Scikit-learn, </a:t>
            </a:r>
            <a:r>
              <a:rPr lang="en-IN" sz="2000" dirty="0" err="1">
                <a:solidFill>
                  <a:schemeClr val="bg1">
                    <a:lumMod val="85000"/>
                  </a:schemeClr>
                </a:solidFill>
                <a:latin typeface="Copperplate Gothic Light" panose="020E0507020206020404" pitchFamily="34" charset="0"/>
              </a:rPr>
              <a:t>ObsPy</a:t>
            </a:r>
            <a:endParaRPr lang="en-IN" sz="2000" dirty="0">
              <a:solidFill>
                <a:schemeClr val="bg1">
                  <a:lumMod val="85000"/>
                </a:schemeClr>
              </a:solidFill>
              <a:latin typeface="Copperplate Gothic Light" panose="020E0507020206020404" pitchFamily="34" charset="0"/>
            </a:endParaRPr>
          </a:p>
        </p:txBody>
      </p:sp>
      <p:sp>
        <p:nvSpPr>
          <p:cNvPr id="2" name="TextBox 1">
            <a:extLst>
              <a:ext uri="{FF2B5EF4-FFF2-40B4-BE49-F238E27FC236}">
                <a16:creationId xmlns:a16="http://schemas.microsoft.com/office/drawing/2014/main" id="{EB18945E-0082-60AE-A2D5-96BA9F516AC9}"/>
              </a:ext>
            </a:extLst>
          </p:cNvPr>
          <p:cNvSpPr txBox="1"/>
          <p:nvPr/>
        </p:nvSpPr>
        <p:spPr>
          <a:xfrm>
            <a:off x="1090090" y="2186370"/>
            <a:ext cx="10008218" cy="1938992"/>
          </a:xfrm>
          <a:prstGeom prst="rect">
            <a:avLst/>
          </a:prstGeom>
          <a:noFill/>
        </p:spPr>
        <p:txBody>
          <a:bodyPr wrap="square">
            <a:spAutoFit/>
          </a:bodyPr>
          <a:lstStyle/>
          <a:p>
            <a:pPr algn="ctr"/>
            <a:r>
              <a:rPr lang="en-IN" sz="6000" dirty="0">
                <a:solidFill>
                  <a:schemeClr val="bg1"/>
                </a:solidFill>
                <a:latin typeface="Copperplate Gothic Bold" panose="020E0705020206020404" pitchFamily="34" charset="0"/>
              </a:rPr>
              <a:t>STA / LTA Algorithm Overview</a:t>
            </a:r>
          </a:p>
        </p:txBody>
      </p:sp>
      <p:sp>
        <p:nvSpPr>
          <p:cNvPr id="10" name="TextBox 9">
            <a:extLst>
              <a:ext uri="{FF2B5EF4-FFF2-40B4-BE49-F238E27FC236}">
                <a16:creationId xmlns:a16="http://schemas.microsoft.com/office/drawing/2014/main" id="{9C041A6D-DF49-5C16-850D-60C67D1B7D9E}"/>
              </a:ext>
            </a:extLst>
          </p:cNvPr>
          <p:cNvSpPr txBox="1"/>
          <p:nvPr/>
        </p:nvSpPr>
        <p:spPr>
          <a:xfrm>
            <a:off x="560140" y="6890864"/>
            <a:ext cx="11068117" cy="1631216"/>
          </a:xfrm>
          <a:prstGeom prst="rect">
            <a:avLst/>
          </a:prstGeom>
          <a:noFill/>
        </p:spPr>
        <p:txBody>
          <a:bodyPr wrap="square">
            <a:spAutoFit/>
          </a:bodyPr>
          <a:lstStyle/>
          <a:p>
            <a:r>
              <a:rPr lang="en-US" sz="2000" dirty="0">
                <a:solidFill>
                  <a:schemeClr val="bg1"/>
                </a:solidFill>
                <a:latin typeface="Copperplate Gothic Light" panose="020E0507020206020404" pitchFamily="34" charset="0"/>
              </a:rPr>
              <a:t>The **STA/LTA (Short-Term Average/Long-Term Average)** algorithm is widely used in **seismology** to detect events such as earthquakes by identifying changes in a time-series signal. It compares recent signal activity (STA) with long-term baseline behavior (LTA), effectively distinguishing between normal background noise and significant events.</a:t>
            </a:r>
            <a:endParaRPr lang="en-IN" sz="2000" dirty="0">
              <a:solidFill>
                <a:schemeClr val="bg1"/>
              </a:solidFill>
              <a:latin typeface="Copperplate Gothic Light" panose="020E0507020206020404" pitchFamily="34" charset="0"/>
            </a:endParaRPr>
          </a:p>
        </p:txBody>
      </p:sp>
    </p:spTree>
    <p:extLst>
      <p:ext uri="{BB962C8B-B14F-4D97-AF65-F5344CB8AC3E}">
        <p14:creationId xmlns:p14="http://schemas.microsoft.com/office/powerpoint/2010/main" val="26183943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2CF468-679D-B50B-BD47-2831A9029D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 y="0"/>
            <a:ext cx="12188398" cy="6858000"/>
          </a:xfrm>
          <a:prstGeom prst="rect">
            <a:avLst/>
          </a:prstGeom>
        </p:spPr>
      </p:pic>
      <p:sp>
        <p:nvSpPr>
          <p:cNvPr id="4" name="TextBox 3">
            <a:extLst>
              <a:ext uri="{FF2B5EF4-FFF2-40B4-BE49-F238E27FC236}">
                <a16:creationId xmlns:a16="http://schemas.microsoft.com/office/drawing/2014/main" id="{3556BE1E-39C9-865A-8776-8B1421A0AD6A}"/>
              </a:ext>
            </a:extLst>
          </p:cNvPr>
          <p:cNvSpPr txBox="1"/>
          <p:nvPr/>
        </p:nvSpPr>
        <p:spPr>
          <a:xfrm>
            <a:off x="-1801" y="-496948"/>
            <a:ext cx="12192000" cy="492443"/>
          </a:xfrm>
          <a:prstGeom prst="rect">
            <a:avLst/>
          </a:prstGeom>
          <a:noFill/>
        </p:spPr>
        <p:txBody>
          <a:bodyPr wrap="square">
            <a:spAutoFit/>
          </a:bodyPr>
          <a:lstStyle/>
          <a:p>
            <a:pPr algn="ctr"/>
            <a:r>
              <a:rPr lang="en-IN" sz="2600" dirty="0">
                <a:solidFill>
                  <a:schemeClr val="bg1"/>
                </a:solidFill>
                <a:latin typeface="Copperplate Gothic Bold" panose="020E0705020206020404" pitchFamily="34" charset="0"/>
              </a:rPr>
              <a:t>Key Considerations</a:t>
            </a:r>
          </a:p>
        </p:txBody>
      </p:sp>
      <p:pic>
        <p:nvPicPr>
          <p:cNvPr id="7" name="Picture 6">
            <a:extLst>
              <a:ext uri="{FF2B5EF4-FFF2-40B4-BE49-F238E27FC236}">
                <a16:creationId xmlns:a16="http://schemas.microsoft.com/office/drawing/2014/main" id="{5AEFBBEF-2031-E893-89A8-2C4D7940E2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763" y="928111"/>
            <a:ext cx="11356871" cy="5001778"/>
          </a:xfrm>
          <a:prstGeom prst="rect">
            <a:avLst/>
          </a:prstGeom>
        </p:spPr>
      </p:pic>
      <p:sp>
        <p:nvSpPr>
          <p:cNvPr id="12" name="TextBox 11">
            <a:extLst>
              <a:ext uri="{FF2B5EF4-FFF2-40B4-BE49-F238E27FC236}">
                <a16:creationId xmlns:a16="http://schemas.microsoft.com/office/drawing/2014/main" id="{BBA8F795-27C7-3AC8-00A8-1E3B4F64CCE0}"/>
              </a:ext>
            </a:extLst>
          </p:cNvPr>
          <p:cNvSpPr txBox="1"/>
          <p:nvPr/>
        </p:nvSpPr>
        <p:spPr>
          <a:xfrm>
            <a:off x="2082812" y="6564086"/>
            <a:ext cx="8022772" cy="3785652"/>
          </a:xfrm>
          <a:prstGeom prst="rect">
            <a:avLst/>
          </a:prstGeom>
          <a:noFill/>
        </p:spPr>
        <p:txBody>
          <a:bodyPr wrap="square">
            <a:spAutoFit/>
          </a:bodyPr>
          <a:lstStyle/>
          <a:p>
            <a:endParaRPr lang="en-US" sz="2000" dirty="0">
              <a:solidFill>
                <a:schemeClr val="bg1">
                  <a:lumMod val="95000"/>
                </a:schemeClr>
              </a:solidFill>
            </a:endParaRPr>
          </a:p>
          <a:p>
            <a:pPr>
              <a:buFont typeface="+mj-lt"/>
              <a:buAutoNum type="arabicPeriod"/>
            </a:pPr>
            <a:r>
              <a:rPr lang="en-US" sz="2000" b="1" u="sng" dirty="0">
                <a:solidFill>
                  <a:schemeClr val="bg1">
                    <a:lumMod val="95000"/>
                  </a:schemeClr>
                </a:solidFill>
                <a:latin typeface="Copperplate Gothic Light" panose="020E0507020206020404" pitchFamily="34" charset="0"/>
              </a:rPr>
              <a:t>STA/LTA Ratio (Blue Line)</a:t>
            </a:r>
            <a:r>
              <a:rPr lang="en-US" sz="2000" u="sng" dirty="0">
                <a:solidFill>
                  <a:schemeClr val="bg1">
                    <a:lumMod val="95000"/>
                  </a:schemeClr>
                </a:solidFill>
                <a:latin typeface="Copperplate Gothic Light" panose="020E0507020206020404" pitchFamily="34" charset="0"/>
              </a:rPr>
              <a:t>:</a:t>
            </a:r>
          </a:p>
          <a:p>
            <a:pPr lvl="1"/>
            <a:r>
              <a:rPr lang="en-US" sz="2000" dirty="0">
                <a:solidFill>
                  <a:schemeClr val="bg1">
                    <a:lumMod val="95000"/>
                  </a:schemeClr>
                </a:solidFill>
                <a:latin typeface="Copperplate Gothic Light" panose="020E0507020206020404" pitchFamily="34" charset="0"/>
              </a:rPr>
              <a:t>   ~ The blue line represents the STA/LTA ratio values over time (or samples). Peaks in the graph indicate moments when the short-term signal is significantly stronger than the long-term average, which might suggest the occurrence of an event.</a:t>
            </a:r>
          </a:p>
          <a:p>
            <a:pPr>
              <a:buFont typeface="+mj-lt"/>
              <a:buAutoNum type="arabicPeriod"/>
            </a:pPr>
            <a:r>
              <a:rPr lang="en-US" sz="2000" b="1" dirty="0">
                <a:solidFill>
                  <a:schemeClr val="bg1">
                    <a:lumMod val="95000"/>
                  </a:schemeClr>
                </a:solidFill>
                <a:latin typeface="Copperplate Gothic Light" panose="020E0507020206020404" pitchFamily="34" charset="0"/>
              </a:rPr>
              <a:t>Threshold (Red Dashed Line)</a:t>
            </a:r>
            <a:r>
              <a:rPr lang="en-US" sz="2000" dirty="0">
                <a:solidFill>
                  <a:schemeClr val="bg1">
                    <a:lumMod val="95000"/>
                  </a:schemeClr>
                </a:solidFill>
                <a:latin typeface="Copperplate Gothic Light" panose="020E0507020206020404" pitchFamily="34" charset="0"/>
              </a:rPr>
              <a:t>:</a:t>
            </a:r>
          </a:p>
          <a:p>
            <a:pPr lvl="1"/>
            <a:r>
              <a:rPr lang="en-US" sz="2000" dirty="0">
                <a:solidFill>
                  <a:schemeClr val="bg1">
                    <a:lumMod val="95000"/>
                  </a:schemeClr>
                </a:solidFill>
                <a:latin typeface="Copperplate Gothic Light" panose="020E0507020206020404" pitchFamily="34" charset="0"/>
              </a:rPr>
              <a:t>   ~ The horizontal red dashed line represents a threshold (set at a ratio of 1.50 in this case). When the STA/LTA ratio crosses this threshold, it indicates that an event has potentially occurred.</a:t>
            </a:r>
          </a:p>
        </p:txBody>
      </p:sp>
    </p:spTree>
    <p:extLst>
      <p:ext uri="{BB962C8B-B14F-4D97-AF65-F5344CB8AC3E}">
        <p14:creationId xmlns:p14="http://schemas.microsoft.com/office/powerpoint/2010/main" val="3515868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C519366-CD71-598D-7CCB-297304B9E8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2" y="0"/>
            <a:ext cx="12188398" cy="6858000"/>
          </a:xfrm>
          <a:prstGeom prst="rect">
            <a:avLst/>
          </a:prstGeom>
        </p:spPr>
      </p:pic>
      <p:pic>
        <p:nvPicPr>
          <p:cNvPr id="5" name="Picture 4">
            <a:extLst>
              <a:ext uri="{FF2B5EF4-FFF2-40B4-BE49-F238E27FC236}">
                <a16:creationId xmlns:a16="http://schemas.microsoft.com/office/drawing/2014/main" id="{BCAEC8F5-2E35-1D8F-C719-9451FF5734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8260" y="-189357"/>
            <a:ext cx="211875" cy="88997"/>
          </a:xfrm>
          <a:prstGeom prst="rect">
            <a:avLst/>
          </a:prstGeom>
        </p:spPr>
      </p:pic>
      <p:sp>
        <p:nvSpPr>
          <p:cNvPr id="6" name="Rectangle 1">
            <a:extLst>
              <a:ext uri="{FF2B5EF4-FFF2-40B4-BE49-F238E27FC236}">
                <a16:creationId xmlns:a16="http://schemas.microsoft.com/office/drawing/2014/main" id="{AC9576C4-8581-F3F2-CFF6-F37417C6E5C0}"/>
              </a:ext>
            </a:extLst>
          </p:cNvPr>
          <p:cNvSpPr>
            <a:spLocks noChangeArrowheads="1"/>
          </p:cNvSpPr>
          <p:nvPr/>
        </p:nvSpPr>
        <p:spPr bwMode="auto">
          <a:xfrm>
            <a:off x="5183485" y="-996814"/>
            <a:ext cx="1609549"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400" b="1" i="0" u="sng" strike="noStrike" cap="none" normalizeH="0" baseline="0" dirty="0">
                <a:ln>
                  <a:noFill/>
                </a:ln>
                <a:solidFill>
                  <a:schemeClr val="bg1">
                    <a:lumMod val="95000"/>
                  </a:schemeClr>
                </a:solidFill>
                <a:effectLst/>
                <a:latin typeface="Copperplate Gothic Light" panose="020E0507020206020404" pitchFamily="34" charset="0"/>
              </a:rPr>
              <a:t>Interpretation</a:t>
            </a:r>
            <a:r>
              <a:rPr kumimoji="0" lang="en-US" altLang="en-US" sz="400" b="1" i="0" u="none" strike="noStrike" cap="none" normalizeH="0" baseline="0" dirty="0">
                <a:ln>
                  <a:noFill/>
                </a:ln>
                <a:solidFill>
                  <a:schemeClr val="bg1">
                    <a:lumMod val="95000"/>
                  </a:schemeClr>
                </a:solidFill>
                <a:effectLst/>
                <a:latin typeface="Copperplate Gothic Light" panose="020E05070202060204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400" b="1" i="0" u="none" strike="noStrike" cap="none" normalizeH="0" baseline="0" dirty="0">
              <a:ln>
                <a:noFill/>
              </a:ln>
              <a:solidFill>
                <a:schemeClr val="bg1">
                  <a:lumMod val="95000"/>
                </a:schemeClr>
              </a:solidFill>
              <a:effectLst/>
              <a:latin typeface="Copperplate Gothic Light" panose="020E0507020206020404" pitchFamily="34" charset="0"/>
            </a:endParaRPr>
          </a:p>
          <a:p>
            <a:pPr lvl="1" eaLnBrk="0" fontAlgn="base" hangingPunct="0">
              <a:spcBef>
                <a:spcPct val="0"/>
              </a:spcBef>
              <a:spcAft>
                <a:spcPct val="0"/>
              </a:spcAft>
              <a:buFontTx/>
              <a:buChar char="•"/>
            </a:pPr>
            <a:r>
              <a:rPr kumimoji="0" lang="en-US" altLang="en-US" sz="400" b="0" i="0" u="none" strike="noStrike" cap="none" normalizeH="0" baseline="0" dirty="0">
                <a:ln>
                  <a:noFill/>
                </a:ln>
                <a:solidFill>
                  <a:schemeClr val="bg1">
                    <a:lumMod val="95000"/>
                  </a:schemeClr>
                </a:solidFill>
                <a:effectLst/>
                <a:latin typeface="Copperplate Gothic Light" panose="020E0507020206020404" pitchFamily="34" charset="0"/>
              </a:rPr>
              <a:t>The graph shows fluctuating STA/LTA ratios, with a number of peaks that exceed the threshold, indicating detected seismic or signal events</a:t>
            </a:r>
          </a:p>
          <a:p>
            <a:pPr lvl="1" eaLnBrk="0" fontAlgn="base" hangingPunct="0">
              <a:spcBef>
                <a:spcPct val="0"/>
              </a:spcBef>
              <a:spcAft>
                <a:spcPct val="0"/>
              </a:spcAft>
            </a:pPr>
            <a:r>
              <a:rPr kumimoji="0" lang="en-US" altLang="en-US" sz="400" b="0" i="0" u="none" strike="noStrike" cap="none" normalizeH="0" baseline="0" dirty="0">
                <a:ln>
                  <a:noFill/>
                </a:ln>
                <a:solidFill>
                  <a:schemeClr val="bg1">
                    <a:lumMod val="95000"/>
                  </a:schemeClr>
                </a:solidFill>
                <a:effectLst/>
                <a:latin typeface="Copperplate Gothic Light" panose="020E0507020206020404" pitchFamily="34" charset="0"/>
              </a:rPr>
              <a:t>.</a:t>
            </a:r>
          </a:p>
          <a:p>
            <a:pPr lvl="1" eaLnBrk="0" fontAlgn="base" hangingPunct="0">
              <a:spcBef>
                <a:spcPct val="0"/>
              </a:spcBef>
              <a:spcAft>
                <a:spcPct val="0"/>
              </a:spcAft>
              <a:buFontTx/>
              <a:buChar char="•"/>
            </a:pPr>
            <a:r>
              <a:rPr kumimoji="0" lang="en-US" altLang="en-US" sz="400" b="0" i="0" u="none" strike="noStrike" cap="none" normalizeH="0" baseline="0" dirty="0">
                <a:ln>
                  <a:noFill/>
                </a:ln>
                <a:solidFill>
                  <a:schemeClr val="bg1">
                    <a:lumMod val="95000"/>
                  </a:schemeClr>
                </a:solidFill>
                <a:effectLst/>
                <a:latin typeface="Copperplate Gothic Light" panose="020E0507020206020404" pitchFamily="34" charset="0"/>
              </a:rPr>
              <a:t>The series of green circles in the early part of the graph suggests that multiple events were detected in rapid succession, while later parts show fewer detected events, followed by a rise towards the end.</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chemeClr val="bg1">
                    <a:lumMod val="95000"/>
                  </a:schemeClr>
                </a:solidFill>
                <a:latin typeface="Copperplate Gothic Light" panose="020E0507020206020404" pitchFamily="34"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6F819737-3EC8-E633-541A-38138DA8F58C}"/>
              </a:ext>
            </a:extLst>
          </p:cNvPr>
          <p:cNvSpPr txBox="1"/>
          <p:nvPr/>
        </p:nvSpPr>
        <p:spPr>
          <a:xfrm>
            <a:off x="114354" y="874736"/>
            <a:ext cx="11747810" cy="677108"/>
          </a:xfrm>
          <a:prstGeom prst="rect">
            <a:avLst/>
          </a:prstGeom>
          <a:noFill/>
        </p:spPr>
        <p:txBody>
          <a:bodyPr wrap="square">
            <a:spAutoFit/>
          </a:bodyPr>
          <a:lstStyle/>
          <a:p>
            <a:pPr algn="ctr"/>
            <a:r>
              <a:rPr lang="en-IN" sz="3800" dirty="0">
                <a:solidFill>
                  <a:schemeClr val="bg1">
                    <a:lumMod val="95000"/>
                  </a:schemeClr>
                </a:solidFill>
                <a:latin typeface="Copperplate Gothic Bold" panose="020E0705020206020404" pitchFamily="34" charset="0"/>
              </a:rPr>
              <a:t>Conclusion</a:t>
            </a:r>
          </a:p>
        </p:txBody>
      </p:sp>
      <p:sp>
        <p:nvSpPr>
          <p:cNvPr id="8" name="TextBox 7">
            <a:extLst>
              <a:ext uri="{FF2B5EF4-FFF2-40B4-BE49-F238E27FC236}">
                <a16:creationId xmlns:a16="http://schemas.microsoft.com/office/drawing/2014/main" id="{F69CB674-8FB5-D163-37BD-90FA3F8BCCCC}"/>
              </a:ext>
            </a:extLst>
          </p:cNvPr>
          <p:cNvSpPr txBox="1"/>
          <p:nvPr/>
        </p:nvSpPr>
        <p:spPr>
          <a:xfrm>
            <a:off x="-11214410" y="2426580"/>
            <a:ext cx="11328764" cy="3477875"/>
          </a:xfrm>
          <a:prstGeom prst="rect">
            <a:avLst/>
          </a:prstGeom>
          <a:noFill/>
        </p:spPr>
        <p:txBody>
          <a:bodyPr wrap="square">
            <a:spAutoFit/>
          </a:bodyPr>
          <a:lstStyle/>
          <a:p>
            <a:r>
              <a:rPr lang="en-IN" sz="2000" dirty="0">
                <a:solidFill>
                  <a:schemeClr val="bg1">
                    <a:lumMod val="95000"/>
                  </a:schemeClr>
                </a:solidFill>
                <a:latin typeface="Copperplate Gothic Light" panose="020E0507020206020404" pitchFamily="34" charset="0"/>
              </a:rPr>
              <a:t>Our hackathon project aimed to explore and detect seismic events across the solar system by leveraging cutting-edge data analysis techniques. Using the STA/LTA (Short-Term Average/Long-Term Average) method, we developed a real-time detection system capable of identifying seismic activities on various planetary bodies, such as Mars, the Moon, and even moons of gas giants like Europa and Enceladus. The project harnessed publicly available seismic data from interplanetary missions, such as NASA’s </a:t>
            </a:r>
            <a:r>
              <a:rPr lang="en-IN" sz="2000" dirty="0" err="1">
                <a:solidFill>
                  <a:schemeClr val="bg1">
                    <a:lumMod val="95000"/>
                  </a:schemeClr>
                </a:solidFill>
                <a:latin typeface="Copperplate Gothic Light" panose="020E0507020206020404" pitchFamily="34" charset="0"/>
              </a:rPr>
              <a:t>InSight</a:t>
            </a:r>
            <a:r>
              <a:rPr lang="en-IN" sz="2000" dirty="0">
                <a:solidFill>
                  <a:schemeClr val="bg1">
                    <a:lumMod val="95000"/>
                  </a:schemeClr>
                </a:solidFill>
                <a:latin typeface="Copperplate Gothic Light" panose="020E0507020206020404" pitchFamily="34" charset="0"/>
              </a:rPr>
              <a:t> on Mars, and demonstrated the feasibility of adapting terrestrial seismic monitoring techniques for extraterrestrial environments.</a:t>
            </a:r>
          </a:p>
          <a:p>
            <a:br>
              <a:rPr lang="en-IN" sz="2000" dirty="0">
                <a:latin typeface="Copperplate Gothic Light" panose="020E0507020206020404" pitchFamily="34" charset="0"/>
              </a:rPr>
            </a:br>
            <a:r>
              <a:rPr lang="en-IN" sz="2000" dirty="0">
                <a:latin typeface="Copperplate Gothic Light" panose="020E0507020206020404" pitchFamily="34" charset="0"/>
              </a:rPr>
              <a:t>.</a:t>
            </a:r>
          </a:p>
        </p:txBody>
      </p:sp>
      <p:sp>
        <p:nvSpPr>
          <p:cNvPr id="2" name="TextBox 1">
            <a:extLst>
              <a:ext uri="{FF2B5EF4-FFF2-40B4-BE49-F238E27FC236}">
                <a16:creationId xmlns:a16="http://schemas.microsoft.com/office/drawing/2014/main" id="{876ABCFB-248F-EDE0-A0C0-3FC86E644D39}"/>
              </a:ext>
            </a:extLst>
          </p:cNvPr>
          <p:cNvSpPr txBox="1"/>
          <p:nvPr/>
        </p:nvSpPr>
        <p:spPr>
          <a:xfrm>
            <a:off x="453045" y="1934137"/>
            <a:ext cx="11070427" cy="3970318"/>
          </a:xfrm>
          <a:prstGeom prst="rect">
            <a:avLst/>
          </a:prstGeom>
          <a:noFill/>
        </p:spPr>
        <p:txBody>
          <a:bodyPr wrap="square">
            <a:spAutoFit/>
          </a:bodyPr>
          <a:lstStyle/>
          <a:p>
            <a:r>
              <a:rPr lang="en-IN" dirty="0">
                <a:solidFill>
                  <a:schemeClr val="bg1">
                    <a:lumMod val="95000"/>
                  </a:schemeClr>
                </a:solidFill>
                <a:latin typeface="Copperplate Gothic Light" panose="020E0507020206020404" pitchFamily="34" charset="0"/>
              </a:rPr>
              <a:t>Through this project, we not only succeeded in detecting seismic events but also provided insights into the unique characteristics of seismic activities on different celestial bodies. For instance, Mars quakes were detected with significantly different signal patterns compared to Earth, highlighting the need for customized algorithms for each planetary body.</a:t>
            </a:r>
            <a:br>
              <a:rPr lang="en-IN" dirty="0">
                <a:solidFill>
                  <a:schemeClr val="bg1">
                    <a:lumMod val="95000"/>
                  </a:schemeClr>
                </a:solidFill>
                <a:latin typeface="Copperplate Gothic Light" panose="020E0507020206020404" pitchFamily="34" charset="0"/>
              </a:rPr>
            </a:br>
            <a:br>
              <a:rPr lang="en-IN" dirty="0">
                <a:solidFill>
                  <a:schemeClr val="bg1">
                    <a:lumMod val="95000"/>
                  </a:schemeClr>
                </a:solidFill>
                <a:latin typeface="Copperplate Gothic Light" panose="020E0507020206020404" pitchFamily="34" charset="0"/>
              </a:rPr>
            </a:br>
            <a:r>
              <a:rPr lang="en-IN" dirty="0">
                <a:solidFill>
                  <a:schemeClr val="bg1">
                    <a:lumMod val="95000"/>
                  </a:schemeClr>
                </a:solidFill>
                <a:latin typeface="Copperplate Gothic Light" panose="020E0507020206020404" pitchFamily="34" charset="0"/>
              </a:rPr>
              <a:t>The hackathon allowed us to push the boundaries of current seismic event detection, applying innovative solutions to interpret extraterrestrial data. Our work has the potential to enhance the understanding of planetary geology and could serve as a foundation for future planetary missions, improving the ability to monitor and </a:t>
            </a:r>
            <a:r>
              <a:rPr lang="en-IN" dirty="0" err="1">
                <a:solidFill>
                  <a:schemeClr val="bg1">
                    <a:lumMod val="95000"/>
                  </a:schemeClr>
                </a:solidFill>
                <a:latin typeface="Copperplate Gothic Light" panose="020E0507020206020404" pitchFamily="34" charset="0"/>
              </a:rPr>
              <a:t>analyze</a:t>
            </a:r>
            <a:r>
              <a:rPr lang="en-IN" dirty="0">
                <a:solidFill>
                  <a:schemeClr val="bg1">
                    <a:lumMod val="95000"/>
                  </a:schemeClr>
                </a:solidFill>
                <a:latin typeface="Copperplate Gothic Light" panose="020E0507020206020404" pitchFamily="34" charset="0"/>
              </a:rPr>
              <a:t> seismic events throughout the solar system. In the long run, this project could contribute to identifying tectonic movements, volcanic activity, and even potential underground oceans on moons, helping humanity prepare for future exploration and colonization of other planets and moons</a:t>
            </a:r>
          </a:p>
        </p:txBody>
      </p:sp>
      <p:sp>
        <p:nvSpPr>
          <p:cNvPr id="7" name="TextBox 6">
            <a:extLst>
              <a:ext uri="{FF2B5EF4-FFF2-40B4-BE49-F238E27FC236}">
                <a16:creationId xmlns:a16="http://schemas.microsoft.com/office/drawing/2014/main" id="{D7BD3D17-5BAC-C39D-B8C3-0A7A22CE88B1}"/>
              </a:ext>
            </a:extLst>
          </p:cNvPr>
          <p:cNvSpPr txBox="1"/>
          <p:nvPr/>
        </p:nvSpPr>
        <p:spPr>
          <a:xfrm>
            <a:off x="-3960373" y="2844224"/>
            <a:ext cx="3794629" cy="1169551"/>
          </a:xfrm>
          <a:prstGeom prst="rect">
            <a:avLst/>
          </a:prstGeom>
          <a:noFill/>
        </p:spPr>
        <p:txBody>
          <a:bodyPr wrap="none" rtlCol="0">
            <a:spAutoFit/>
          </a:bodyPr>
          <a:lstStyle/>
          <a:p>
            <a:r>
              <a:rPr lang="en-US" sz="7000" b="1" i="1" dirty="0">
                <a:solidFill>
                  <a:schemeClr val="bg1">
                    <a:lumMod val="95000"/>
                  </a:schemeClr>
                </a:solidFill>
                <a:latin typeface="Copperplate Gothic Bold" panose="020E0705020206020404" pitchFamily="34" charset="0"/>
              </a:rPr>
              <a:t>THANK</a:t>
            </a:r>
            <a:endParaRPr lang="en-IN" sz="7000" b="1" i="1" dirty="0">
              <a:solidFill>
                <a:schemeClr val="bg1">
                  <a:lumMod val="95000"/>
                </a:schemeClr>
              </a:solidFill>
              <a:latin typeface="Copperplate Gothic Bold" panose="020E0705020206020404" pitchFamily="34" charset="0"/>
            </a:endParaRPr>
          </a:p>
        </p:txBody>
      </p:sp>
      <p:sp>
        <p:nvSpPr>
          <p:cNvPr id="9" name="TextBox 8">
            <a:extLst>
              <a:ext uri="{FF2B5EF4-FFF2-40B4-BE49-F238E27FC236}">
                <a16:creationId xmlns:a16="http://schemas.microsoft.com/office/drawing/2014/main" id="{81BF00E6-F64A-23F8-756C-61557BE0615C}"/>
              </a:ext>
            </a:extLst>
          </p:cNvPr>
          <p:cNvSpPr txBox="1"/>
          <p:nvPr/>
        </p:nvSpPr>
        <p:spPr>
          <a:xfrm>
            <a:off x="11972915" y="2844224"/>
            <a:ext cx="2283446" cy="1169551"/>
          </a:xfrm>
          <a:prstGeom prst="rect">
            <a:avLst/>
          </a:prstGeom>
          <a:noFill/>
        </p:spPr>
        <p:txBody>
          <a:bodyPr wrap="none" rtlCol="0">
            <a:spAutoFit/>
          </a:bodyPr>
          <a:lstStyle/>
          <a:p>
            <a:r>
              <a:rPr lang="en-US" sz="7000" b="1" i="1" dirty="0">
                <a:solidFill>
                  <a:schemeClr val="bg1">
                    <a:lumMod val="95000"/>
                  </a:schemeClr>
                </a:solidFill>
                <a:latin typeface="Copperplate Gothic Bold" panose="020E0705020206020404" pitchFamily="34" charset="0"/>
              </a:rPr>
              <a:t>YOU</a:t>
            </a:r>
            <a:endParaRPr lang="en-IN" sz="7000" b="1" i="1" dirty="0">
              <a:solidFill>
                <a:schemeClr val="bg1">
                  <a:lumMod val="95000"/>
                </a:schemeClr>
              </a:solidFill>
              <a:latin typeface="Copperplate Gothic Bold" panose="020E0705020206020404" pitchFamily="34" charset="0"/>
            </a:endParaRPr>
          </a:p>
        </p:txBody>
      </p:sp>
    </p:spTree>
    <p:extLst>
      <p:ext uri="{BB962C8B-B14F-4D97-AF65-F5344CB8AC3E}">
        <p14:creationId xmlns:p14="http://schemas.microsoft.com/office/powerpoint/2010/main" val="4272707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C519366-CD71-598D-7CCB-297304B9E8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2" y="-11199"/>
            <a:ext cx="12188398" cy="6880396"/>
          </a:xfrm>
          <a:prstGeom prst="rect">
            <a:avLst/>
          </a:prstGeom>
        </p:spPr>
      </p:pic>
      <p:pic>
        <p:nvPicPr>
          <p:cNvPr id="5" name="Picture 4">
            <a:extLst>
              <a:ext uri="{FF2B5EF4-FFF2-40B4-BE49-F238E27FC236}">
                <a16:creationId xmlns:a16="http://schemas.microsoft.com/office/drawing/2014/main" id="{BCAEC8F5-2E35-1D8F-C719-9451FF5734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8260" y="-189357"/>
            <a:ext cx="211875" cy="88997"/>
          </a:xfrm>
          <a:prstGeom prst="rect">
            <a:avLst/>
          </a:prstGeom>
        </p:spPr>
      </p:pic>
      <p:sp>
        <p:nvSpPr>
          <p:cNvPr id="4" name="TextBox 3">
            <a:extLst>
              <a:ext uri="{FF2B5EF4-FFF2-40B4-BE49-F238E27FC236}">
                <a16:creationId xmlns:a16="http://schemas.microsoft.com/office/drawing/2014/main" id="{6F819737-3EC8-E633-541A-38138DA8F58C}"/>
              </a:ext>
            </a:extLst>
          </p:cNvPr>
          <p:cNvSpPr txBox="1"/>
          <p:nvPr/>
        </p:nvSpPr>
        <p:spPr>
          <a:xfrm>
            <a:off x="220292" y="-76257"/>
            <a:ext cx="11747810" cy="107722"/>
          </a:xfrm>
          <a:prstGeom prst="rect">
            <a:avLst/>
          </a:prstGeom>
          <a:noFill/>
        </p:spPr>
        <p:txBody>
          <a:bodyPr wrap="square">
            <a:spAutoFit/>
          </a:bodyPr>
          <a:lstStyle/>
          <a:p>
            <a:pPr algn="ctr"/>
            <a:r>
              <a:rPr lang="en-IN" sz="100" dirty="0">
                <a:solidFill>
                  <a:schemeClr val="bg1">
                    <a:lumMod val="95000"/>
                  </a:schemeClr>
                </a:solidFill>
                <a:latin typeface="Copperplate Gothic Bold" panose="020E0705020206020404" pitchFamily="34" charset="0"/>
              </a:rPr>
              <a:t>Conclusion</a:t>
            </a:r>
          </a:p>
        </p:txBody>
      </p:sp>
      <p:sp>
        <p:nvSpPr>
          <p:cNvPr id="2" name="TextBox 1">
            <a:extLst>
              <a:ext uri="{FF2B5EF4-FFF2-40B4-BE49-F238E27FC236}">
                <a16:creationId xmlns:a16="http://schemas.microsoft.com/office/drawing/2014/main" id="{876ABCFB-248F-EDE0-A0C0-3FC86E644D39}"/>
              </a:ext>
            </a:extLst>
          </p:cNvPr>
          <p:cNvSpPr txBox="1"/>
          <p:nvPr/>
        </p:nvSpPr>
        <p:spPr>
          <a:xfrm>
            <a:off x="5743739" y="6858000"/>
            <a:ext cx="496243" cy="492443"/>
          </a:xfrm>
          <a:prstGeom prst="rect">
            <a:avLst/>
          </a:prstGeom>
          <a:noFill/>
        </p:spPr>
        <p:txBody>
          <a:bodyPr wrap="square">
            <a:spAutoFit/>
          </a:bodyPr>
          <a:lstStyle/>
          <a:p>
            <a:r>
              <a:rPr lang="en-IN" sz="100" dirty="0">
                <a:solidFill>
                  <a:schemeClr val="bg1">
                    <a:lumMod val="95000"/>
                  </a:schemeClr>
                </a:solidFill>
                <a:latin typeface="Copperplate Gothic Light" panose="020E0507020206020404" pitchFamily="34" charset="0"/>
              </a:rPr>
              <a:t>Through this project, we not only succeeded in detecting seismic events but also provided insights into the unique characteristics of seismic activities on different celestial bodies. For instance, Mars quakes were detected with significantly different signal patterns compared to Earth, highlighting the need for customized algorithms for each planetary body.</a:t>
            </a:r>
            <a:br>
              <a:rPr lang="en-IN" sz="100" dirty="0">
                <a:solidFill>
                  <a:schemeClr val="bg1">
                    <a:lumMod val="95000"/>
                  </a:schemeClr>
                </a:solidFill>
                <a:latin typeface="Copperplate Gothic Light" panose="020E0507020206020404" pitchFamily="34" charset="0"/>
              </a:rPr>
            </a:br>
            <a:br>
              <a:rPr lang="en-IN" sz="100" dirty="0">
                <a:solidFill>
                  <a:schemeClr val="bg1">
                    <a:lumMod val="95000"/>
                  </a:schemeClr>
                </a:solidFill>
                <a:latin typeface="Copperplate Gothic Light" panose="020E0507020206020404" pitchFamily="34" charset="0"/>
              </a:rPr>
            </a:br>
            <a:r>
              <a:rPr lang="en-IN" sz="100" dirty="0">
                <a:solidFill>
                  <a:schemeClr val="bg1">
                    <a:lumMod val="95000"/>
                  </a:schemeClr>
                </a:solidFill>
                <a:latin typeface="Copperplate Gothic Light" panose="020E0507020206020404" pitchFamily="34" charset="0"/>
              </a:rPr>
              <a:t>The hackathon allowed us to push the boundaries of current seismic event detection, applying innovative solutions to interpret extraterrestrial data. Our work has the potential to enhance the understanding of planetary geology and could serve as a foundation for future planetary missions, improving the ability to monitor and </a:t>
            </a:r>
            <a:r>
              <a:rPr lang="en-IN" sz="100" dirty="0" err="1">
                <a:solidFill>
                  <a:schemeClr val="bg1">
                    <a:lumMod val="95000"/>
                  </a:schemeClr>
                </a:solidFill>
                <a:latin typeface="Copperplate Gothic Light" panose="020E0507020206020404" pitchFamily="34" charset="0"/>
              </a:rPr>
              <a:t>analyze</a:t>
            </a:r>
            <a:r>
              <a:rPr lang="en-IN" sz="100" dirty="0">
                <a:solidFill>
                  <a:schemeClr val="bg1">
                    <a:lumMod val="95000"/>
                  </a:schemeClr>
                </a:solidFill>
                <a:latin typeface="Copperplate Gothic Light" panose="020E0507020206020404" pitchFamily="34" charset="0"/>
              </a:rPr>
              <a:t> seismic events throughout the solar system. In the long run, this project could contribute to identifying tectonic movements, volcanic activity, and even potential underground oceans on moons, helping humanity prepare for future exploration and colonization of other planets and moons</a:t>
            </a:r>
          </a:p>
        </p:txBody>
      </p:sp>
      <p:sp>
        <p:nvSpPr>
          <p:cNvPr id="11" name="TextBox 10">
            <a:extLst>
              <a:ext uri="{FF2B5EF4-FFF2-40B4-BE49-F238E27FC236}">
                <a16:creationId xmlns:a16="http://schemas.microsoft.com/office/drawing/2014/main" id="{EEC4C202-CF06-9778-77F7-219B9A7D82BD}"/>
              </a:ext>
            </a:extLst>
          </p:cNvPr>
          <p:cNvSpPr txBox="1"/>
          <p:nvPr/>
        </p:nvSpPr>
        <p:spPr>
          <a:xfrm>
            <a:off x="2405506" y="2844222"/>
            <a:ext cx="3794629" cy="1169551"/>
          </a:xfrm>
          <a:prstGeom prst="rect">
            <a:avLst/>
          </a:prstGeom>
          <a:noFill/>
        </p:spPr>
        <p:txBody>
          <a:bodyPr wrap="none" rtlCol="0">
            <a:spAutoFit/>
          </a:bodyPr>
          <a:lstStyle/>
          <a:p>
            <a:r>
              <a:rPr lang="en-US" sz="7000" b="1" i="1" dirty="0">
                <a:solidFill>
                  <a:schemeClr val="bg1">
                    <a:lumMod val="95000"/>
                  </a:schemeClr>
                </a:solidFill>
                <a:latin typeface="Copperplate Gothic Bold" panose="020E0705020206020404" pitchFamily="34" charset="0"/>
              </a:rPr>
              <a:t>THANK</a:t>
            </a:r>
            <a:endParaRPr lang="en-IN" sz="7000" b="1" i="1" dirty="0">
              <a:solidFill>
                <a:schemeClr val="bg1">
                  <a:lumMod val="95000"/>
                </a:schemeClr>
              </a:solidFill>
              <a:latin typeface="Copperplate Gothic Bold" panose="020E0705020206020404" pitchFamily="34" charset="0"/>
            </a:endParaRPr>
          </a:p>
        </p:txBody>
      </p:sp>
      <p:sp>
        <p:nvSpPr>
          <p:cNvPr id="12" name="TextBox 11">
            <a:extLst>
              <a:ext uri="{FF2B5EF4-FFF2-40B4-BE49-F238E27FC236}">
                <a16:creationId xmlns:a16="http://schemas.microsoft.com/office/drawing/2014/main" id="{B9B672E0-2F15-1122-2F0E-28F23965A993}"/>
              </a:ext>
            </a:extLst>
          </p:cNvPr>
          <p:cNvSpPr txBox="1"/>
          <p:nvPr/>
        </p:nvSpPr>
        <p:spPr>
          <a:xfrm>
            <a:off x="6318593" y="2844221"/>
            <a:ext cx="2283446" cy="1169551"/>
          </a:xfrm>
          <a:prstGeom prst="rect">
            <a:avLst/>
          </a:prstGeom>
          <a:noFill/>
        </p:spPr>
        <p:txBody>
          <a:bodyPr wrap="none" rtlCol="0">
            <a:spAutoFit/>
          </a:bodyPr>
          <a:lstStyle/>
          <a:p>
            <a:r>
              <a:rPr lang="en-US" sz="7000" b="1" i="1" dirty="0">
                <a:solidFill>
                  <a:schemeClr val="bg1">
                    <a:lumMod val="95000"/>
                  </a:schemeClr>
                </a:solidFill>
                <a:latin typeface="Copperplate Gothic Bold" panose="020E0705020206020404" pitchFamily="34" charset="0"/>
              </a:rPr>
              <a:t>YOU</a:t>
            </a:r>
            <a:endParaRPr lang="en-IN" sz="7000" b="1" i="1" dirty="0">
              <a:solidFill>
                <a:schemeClr val="bg1">
                  <a:lumMod val="95000"/>
                </a:schemeClr>
              </a:solidFill>
              <a:latin typeface="Copperplate Gothic Bold" panose="020E0705020206020404" pitchFamily="34" charset="0"/>
            </a:endParaRPr>
          </a:p>
        </p:txBody>
      </p:sp>
    </p:spTree>
    <p:extLst>
      <p:ext uri="{BB962C8B-B14F-4D97-AF65-F5344CB8AC3E}">
        <p14:creationId xmlns:p14="http://schemas.microsoft.com/office/powerpoint/2010/main" val="34944267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1355</TotalTime>
  <Words>1128</Words>
  <Application>Microsoft Office PowerPoint</Application>
  <PresentationFormat>Widescreen</PresentationFormat>
  <Paragraphs>59</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Aptos</vt:lpstr>
      <vt:lpstr>Aptos Display</vt:lpstr>
      <vt:lpstr>Arial</vt:lpstr>
      <vt:lpstr>Berlin Sans FB Demi</vt:lpstr>
      <vt:lpstr>Calibri</vt:lpstr>
      <vt:lpstr>Copperplate Gothic Bold</vt:lpstr>
      <vt:lpstr>Copperplate Gothic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Johnson Nadar</dc:creator>
  <cp:lastModifiedBy>Binay Dutta</cp:lastModifiedBy>
  <cp:revision>53</cp:revision>
  <dcterms:created xsi:type="dcterms:W3CDTF">2024-10-04T09:45:59Z</dcterms:created>
  <dcterms:modified xsi:type="dcterms:W3CDTF">2024-10-06T17:32:37Z</dcterms:modified>
</cp:coreProperties>
</file>

<file path=docProps/thumbnail.jpeg>
</file>